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2" r:id="rId5"/>
  </p:sldMasterIdLst>
  <p:notesMasterIdLst>
    <p:notesMasterId r:id="rId8"/>
  </p:notesMasterIdLst>
  <p:handoutMasterIdLst>
    <p:handoutMasterId r:id="rId9"/>
  </p:handoutMasterIdLst>
  <p:sldIdLst>
    <p:sldId id="2076138256" r:id="rId6"/>
    <p:sldId id="2076138261" r:id="rId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ection>
        <p14:section name="Agenda slide options" id="{82BFF96B-6F92-4676-A990-CF72A7BAECE2}">
          <p14:sldIdLst/>
        </p14:section>
        <p14:section name="Dataverse" id="{D475DE6D-6350-4E52-BDBC-6076BFA794C8}">
          <p14:sldIdLst>
            <p14:sldId id="2076138256"/>
          </p14:sldIdLst>
        </p14:section>
        <p14:section name="D365 Sales" id="{401DFEA5-530A-42E1-806E-B5FFA6E0C156}">
          <p14:sldIdLst>
            <p14:sldId id="2076138261"/>
          </p14:sldIdLst>
        </p14:section>
        <p14:section name="Customization" id="{1FB5C9BA-C1B3-4BAF-A243-8A6B7E25FAF5}">
          <p14:sldIdLst/>
        </p14:section>
        <p14:section name="Summary and call to action" id="{3AD481A4-FBA6-401D-9823-9D1921DB2AA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0" d="100"/>
          <a:sy n="120" d="100"/>
        </p:scale>
        <p:origin x="1818" y="72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2/5/2024 10:11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2/5/2024 10:05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have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two services </a:t>
            </a:r>
            <a:r>
              <a:rPr lang="en-US" sz="1800" dirty="0">
                <a:effectLst/>
                <a:latin typeface="Calibri" panose="020F0502020204030204" pitchFamily="34" charset="0"/>
                <a:ea typeface="Calibri" panose="020F0502020204030204" pitchFamily="34" charset="0"/>
                <a:cs typeface="Times New Roman" panose="02020603050405020304" pitchFamily="18" charset="0"/>
              </a:rPr>
              <a:t>that we are integrating. On one side we have Business Central, and on another side, there is </a:t>
            </a:r>
            <a:r>
              <a:rPr lang="hr-HR" sz="1800" dirty="0">
                <a:effectLst/>
                <a:latin typeface="Calibri" panose="020F0502020204030204" pitchFamily="34" charset="0"/>
                <a:ea typeface="Calibri" panose="020F0502020204030204" pitchFamily="34" charset="0"/>
                <a:cs typeface="Times New Roman" panose="02020603050405020304" pitchFamily="18" charset="0"/>
              </a:rPr>
              <a:t>Dataverse and Dataverse based apps like D365 Sales, Field Service..</a:t>
            </a:r>
            <a:r>
              <a:rPr lang="en-US" sz="1800" dirty="0">
                <a:effectLst/>
                <a:latin typeface="Calibri" panose="020F0502020204030204" pitchFamily="34" charset="0"/>
                <a:ea typeface="Calibri" panose="020F0502020204030204" pitchFamily="34" charset="0"/>
                <a:cs typeface="Times New Roman" panose="02020603050405020304" pitchFamily="18" charset="0"/>
              </a:rPr>
              <a:t>. Both services store data in structured way and within some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security and or legal context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hr-HR"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Business Central stores it in tables within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companies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a:t>
            </a:r>
            <a:r>
              <a:rPr lang="hr-HR" sz="1800" dirty="0">
                <a:effectLst/>
                <a:latin typeface="Calibri" panose="020F0502020204030204" pitchFamily="34" charset="0"/>
                <a:ea typeface="Calibri" panose="020F0502020204030204" pitchFamily="34" charset="0"/>
                <a:cs typeface="Times New Roman" panose="02020603050405020304" pitchFamily="18" charset="0"/>
              </a:rPr>
              <a:t>Dataverse </a:t>
            </a:r>
            <a:r>
              <a:rPr lang="en-US" sz="1800" dirty="0">
                <a:effectLst/>
                <a:latin typeface="Calibri" panose="020F0502020204030204" pitchFamily="34" charset="0"/>
                <a:ea typeface="Calibri" panose="020F0502020204030204" pitchFamily="34" charset="0"/>
                <a:cs typeface="Times New Roman" panose="02020603050405020304" pitchFamily="18" charset="0"/>
              </a:rPr>
              <a:t>stores it in </a:t>
            </a:r>
            <a:r>
              <a:rPr lang="hr-HR" sz="1800" dirty="0">
                <a:effectLst/>
                <a:latin typeface="Calibri" panose="020F0502020204030204" pitchFamily="34" charset="0"/>
                <a:ea typeface="Calibri" panose="020F0502020204030204" pitchFamily="34" charset="0"/>
                <a:cs typeface="Times New Roman" panose="02020603050405020304" pitchFamily="18" charset="0"/>
              </a:rPr>
              <a:t>it’s </a:t>
            </a:r>
            <a:r>
              <a:rPr lang="hr-HR" sz="1800" b="1" dirty="0">
                <a:effectLst/>
                <a:latin typeface="Calibri" panose="020F0502020204030204" pitchFamily="34" charset="0"/>
                <a:ea typeface="Calibri" panose="020F0502020204030204" pitchFamily="34" charset="0"/>
                <a:cs typeface="Times New Roman" panose="02020603050405020304" pitchFamily="18" charset="0"/>
              </a:rPr>
              <a:t>tables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owned by teams or users within business unit</a:t>
            </a:r>
            <a:r>
              <a:rPr lang="en-US" sz="1800" dirty="0">
                <a:effectLst/>
                <a:latin typeface="Calibri" panose="020F0502020204030204" pitchFamily="34" charset="0"/>
                <a:ea typeface="Calibri" panose="020F0502020204030204" pitchFamily="34" charset="0"/>
                <a:cs typeface="Times New Roman" panose="02020603050405020304" pitchFamily="18" charset="0"/>
              </a:rPr>
              <a:t>. Both services also allow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extensibility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you can easily add new fields to existing tables or add </a:t>
            </a:r>
            <a:r>
              <a:rPr lang="hr-HR" sz="1800" dirty="0">
                <a:effectLst/>
                <a:latin typeface="Calibri" panose="020F0502020204030204" pitchFamily="34" charset="0"/>
                <a:ea typeface="Calibri" panose="020F0502020204030204" pitchFamily="34" charset="0"/>
                <a:cs typeface="Times New Roman" panose="02020603050405020304" pitchFamily="18" charset="0"/>
              </a:rPr>
              <a:t>new </a:t>
            </a:r>
            <a:r>
              <a:rPr lang="en-US" sz="1800" dirty="0">
                <a:effectLst/>
                <a:latin typeface="Calibri" panose="020F0502020204030204" pitchFamily="34" charset="0"/>
                <a:ea typeface="Calibri" panose="020F0502020204030204" pitchFamily="34" charset="0"/>
                <a:cs typeface="Times New Roman" panose="02020603050405020304" pitchFamily="18" charset="0"/>
              </a:rPr>
              <a:t>table</a:t>
            </a:r>
            <a:r>
              <a:rPr lang="hr-HR" sz="1800" dirty="0">
                <a:effectLst/>
                <a:latin typeface="Calibri" panose="020F0502020204030204" pitchFamily="34" charset="0"/>
                <a:ea typeface="Calibri" panose="020F0502020204030204" pitchFamily="34" charset="0"/>
                <a:cs typeface="Times New Roman" panose="02020603050405020304" pitchFamily="18" charset="0"/>
              </a:rPr>
              <a:t>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hr-HR"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be able to customize and use </a:t>
            </a:r>
            <a:r>
              <a:rPr lang="hr-HR" sz="1800" dirty="0">
                <a:effectLst/>
                <a:latin typeface="Calibri" panose="020F0502020204030204" pitchFamily="34" charset="0"/>
                <a:ea typeface="Calibri" panose="020F0502020204030204" pitchFamily="34" charset="0"/>
                <a:cs typeface="Times New Roman" panose="02020603050405020304" pitchFamily="18" charset="0"/>
              </a:rPr>
              <a:t>Dataverse tables </a:t>
            </a:r>
            <a:r>
              <a:rPr lang="en-US" sz="1800" dirty="0">
                <a:effectLst/>
                <a:latin typeface="Calibri" panose="020F0502020204030204" pitchFamily="34" charset="0"/>
                <a:ea typeface="Calibri" panose="020F0502020204030204" pitchFamily="34" charset="0"/>
                <a:cs typeface="Times New Roman" panose="02020603050405020304" pitchFamily="18" charset="0"/>
              </a:rPr>
              <a:t>in Business Central, we need to have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Business Central representation of </a:t>
            </a:r>
            <a:r>
              <a:rPr lang="hr-HR" sz="1800" b="1" dirty="0">
                <a:effectLst/>
                <a:latin typeface="Calibri" panose="020F0502020204030204" pitchFamily="34" charset="0"/>
                <a:ea typeface="Calibri" panose="020F0502020204030204" pitchFamily="34" charset="0"/>
                <a:cs typeface="Times New Roman" panose="02020603050405020304" pitchFamily="18" charset="0"/>
              </a:rPr>
              <a:t>Dataverse table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metadata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Business Central platform, such tables are called AL proxy tables. </a:t>
            </a:r>
            <a:r>
              <a:rPr lang="hr-HR" sz="1800" dirty="0">
                <a:effectLst/>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hey are similar to regular AL tables, just have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TableType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attribute set to CDS. </a:t>
            </a:r>
            <a:r>
              <a:rPr lang="hr-HR"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Having a static copy of data structures are not enough and we need to somehow map the fields between Business Central </a:t>
            </a:r>
            <a:r>
              <a:rPr lang="hr-HR" sz="1800" dirty="0">
                <a:effectLst/>
                <a:latin typeface="Calibri" panose="020F0502020204030204" pitchFamily="34" charset="0"/>
                <a:ea typeface="Calibri" panose="020F0502020204030204" pitchFamily="34" charset="0"/>
                <a:cs typeface="Times New Roman" panose="02020603050405020304" pitchFamily="18" charset="0"/>
              </a:rPr>
              <a:t>and Dataverse</a:t>
            </a:r>
            <a:r>
              <a:rPr lang="en-US" sz="1800" dirty="0">
                <a:effectLst/>
                <a:latin typeface="Calibri" panose="020F0502020204030204" pitchFamily="34" charset="0"/>
                <a:ea typeface="Calibri" panose="020F0502020204030204" pitchFamily="34" charset="0"/>
                <a:cs typeface="Times New Roman" panose="02020603050405020304" pitchFamily="18" charset="0"/>
              </a:rPr>
              <a:t>. Here's where integration table and field mappings come in. They drive how the synchronization process transfers data between services. </a:t>
            </a:r>
            <a:r>
              <a:rPr lang="hr-HR"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synchronization fails, synchronization </a:t>
            </a:r>
            <a:r>
              <a:rPr lang="hr-HR" sz="1800" dirty="0">
                <a:effectLst/>
                <a:latin typeface="Calibri" panose="020F0502020204030204" pitchFamily="34" charset="0"/>
                <a:ea typeface="Calibri" panose="020F0502020204030204" pitchFamily="34" charset="0"/>
                <a:cs typeface="Times New Roman" panose="02020603050405020304" pitchFamily="18" charset="0"/>
              </a:rPr>
              <a:t>issues or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conflicts occur. Synchronization process uses the direction you set in the integration table mappings to determine direction of transfer of data between the services, which can be unidirectional or bidirectional. </a:t>
            </a:r>
            <a:endParaRPr lang="hr-H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hr-H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2/5/2024 10:05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07364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Integration to Dynamics 365 Sales builds on top of Dataverse </a:t>
            </a:r>
            <a:r>
              <a:rPr lang="en-US" noProof="0" dirty="0"/>
              <a:t>integration by adding data synch of tables that </a:t>
            </a:r>
            <a:r>
              <a:rPr lang="en-US" b="1" noProof="0" dirty="0"/>
              <a:t>Sales introduces like Products, Prices, Units of Measure </a:t>
            </a:r>
            <a:r>
              <a:rPr lang="en-US" noProof="0" dirty="0"/>
              <a:t>and so on. [click] </a:t>
            </a:r>
          </a:p>
          <a:p>
            <a:r>
              <a:rPr lang="en-US" noProof="0" dirty="0"/>
              <a:t>There are </a:t>
            </a:r>
            <a:r>
              <a:rPr lang="en-US" b="1" noProof="0" dirty="0"/>
              <a:t>few configuration options </a:t>
            </a:r>
            <a:r>
              <a:rPr lang="en-US" noProof="0" dirty="0"/>
              <a:t>in here that depend on </a:t>
            </a:r>
            <a:r>
              <a:rPr lang="en-US" b="1" noProof="0" dirty="0"/>
              <a:t>where you want sales processes </a:t>
            </a:r>
            <a:r>
              <a:rPr lang="en-US" noProof="0" dirty="0"/>
              <a:t>to be taken over by Business Central. </a:t>
            </a:r>
            <a:r>
              <a:rPr lang="en-US" b="1" noProof="0" dirty="0"/>
              <a:t>This will depend on industry, the way sales process is organized for specific customer and many other</a:t>
            </a:r>
            <a:r>
              <a:rPr lang="en-US" noProof="0" dirty="0"/>
              <a:t>s. When you set integration to Sales you </a:t>
            </a:r>
            <a:r>
              <a:rPr lang="en-US" b="1" noProof="0" dirty="0"/>
              <a:t>can decide where sales process is handed over to BC</a:t>
            </a:r>
            <a:r>
              <a:rPr lang="en-US" noProof="0" dirty="0"/>
              <a:t>: in quote, order or invoice step. [click]</a:t>
            </a:r>
          </a:p>
          <a:p>
            <a:r>
              <a:rPr lang="en-US" noProof="0" dirty="0"/>
              <a:t>You can enable Item availability to help your sellers understand what you have in inventory. [click]</a:t>
            </a:r>
          </a:p>
          <a:p>
            <a:r>
              <a:rPr lang="en-US" noProof="0" dirty="0"/>
              <a:t>Of </a:t>
            </a:r>
            <a:r>
              <a:rPr lang="en-US" b="1" noProof="0" dirty="0"/>
              <a:t>course, posted invoices, invoice statuses and customer balances can </a:t>
            </a:r>
            <a:r>
              <a:rPr lang="en-US" noProof="0" dirty="0"/>
              <a:t>also be sent back to salespeople in D365 Sales.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2/5/2024 10:05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086191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4.xml"/><Relationship Id="rId1" Type="http://schemas.openxmlformats.org/officeDocument/2006/relationships/slideLayout" Target="../slideLayouts/slideLayout73.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34" r:id="rId1"/>
    <p:sldLayoutId id="214748523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xml"/><Relationship Id="rId1" Type="http://schemas.openxmlformats.org/officeDocument/2006/relationships/slideLayout" Target="../slideLayouts/slideLayout74.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5551EB9-5FED-41D7-B16E-58C64C970DE1}"/>
              </a:ext>
            </a:extLst>
          </p:cNvPr>
          <p:cNvGrpSpPr/>
          <p:nvPr/>
        </p:nvGrpSpPr>
        <p:grpSpPr>
          <a:xfrm>
            <a:off x="588263" y="469127"/>
            <a:ext cx="7496175" cy="5412561"/>
            <a:chOff x="588263" y="1197563"/>
            <a:chExt cx="7496175" cy="4684125"/>
          </a:xfrm>
        </p:grpSpPr>
        <p:sp>
          <p:nvSpPr>
            <p:cNvPr id="172" name="Rectangle 171">
              <a:extLst>
                <a:ext uri="{FF2B5EF4-FFF2-40B4-BE49-F238E27FC236}">
                  <a16:creationId xmlns:a16="http://schemas.microsoft.com/office/drawing/2014/main" id="{5E3E0716-F6FA-4DEA-999C-189B1593E873}"/>
                </a:ext>
              </a:extLst>
            </p:cNvPr>
            <p:cNvSpPr/>
            <p:nvPr/>
          </p:nvSpPr>
          <p:spPr bwMode="auto">
            <a:xfrm>
              <a:off x="643296" y="1742511"/>
              <a:ext cx="7349582" cy="4038218"/>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hr-HR" sz="1200" b="1" dirty="0">
                  <a:solidFill>
                    <a:srgbClr val="008575"/>
                  </a:solidFill>
                  <a:ea typeface="Segoe UI" pitchFamily="34" charset="0"/>
                  <a:cs typeface="Segoe UI" pitchFamily="34" charset="0"/>
                </a:rPr>
                <a:t>Company:</a:t>
              </a:r>
              <a:r>
                <a:rPr lang="hr-HR" sz="1200" dirty="0">
                  <a:solidFill>
                    <a:srgbClr val="008575"/>
                  </a:solidFill>
                  <a:ea typeface="Segoe UI" pitchFamily="34" charset="0"/>
                  <a:cs typeface="Segoe UI" pitchFamily="34" charset="0"/>
                </a:rPr>
                <a:t> CRONUS</a:t>
              </a:r>
            </a:p>
          </p:txBody>
        </p:sp>
        <p:grpSp>
          <p:nvGrpSpPr>
            <p:cNvPr id="143" name="Group 142">
              <a:extLst>
                <a:ext uri="{FF2B5EF4-FFF2-40B4-BE49-F238E27FC236}">
                  <a16:creationId xmlns:a16="http://schemas.microsoft.com/office/drawing/2014/main" id="{E185599E-6258-4918-B80B-0603BC795469}"/>
                </a:ext>
              </a:extLst>
            </p:cNvPr>
            <p:cNvGrpSpPr/>
            <p:nvPr/>
          </p:nvGrpSpPr>
          <p:grpSpPr>
            <a:xfrm>
              <a:off x="588263" y="1197563"/>
              <a:ext cx="7496175" cy="4684125"/>
              <a:chOff x="588263" y="1414464"/>
              <a:chExt cx="7496175" cy="4467224"/>
            </a:xfrm>
          </p:grpSpPr>
          <p:sp>
            <p:nvSpPr>
              <p:cNvPr id="5" name="Rectangle 4">
                <a:extLst>
                  <a:ext uri="{FF2B5EF4-FFF2-40B4-BE49-F238E27FC236}">
                    <a16:creationId xmlns:a16="http://schemas.microsoft.com/office/drawing/2014/main" id="{47890CCB-B751-459A-A402-C0EF29B4EDC2}"/>
                  </a:ext>
                </a:extLst>
              </p:cNvPr>
              <p:cNvSpPr/>
              <p:nvPr/>
            </p:nvSpPr>
            <p:spPr bwMode="auto">
              <a:xfrm>
                <a:off x="588263" y="1414464"/>
                <a:ext cx="7496175" cy="4467224"/>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CA9D11AD-9281-48D7-B946-BDAD65CF5BF7}"/>
                  </a:ext>
                </a:extLst>
              </p:cNvPr>
              <p:cNvPicPr>
                <a:picLocks noChangeAspect="1"/>
              </p:cNvPicPr>
              <p:nvPr/>
            </p:nvPicPr>
            <p:blipFill>
              <a:blip r:embed="rId3"/>
              <a:srcRect/>
              <a:stretch/>
            </p:blipFill>
            <p:spPr>
              <a:xfrm>
                <a:off x="706434" y="1486356"/>
                <a:ext cx="402572" cy="349668"/>
              </a:xfrm>
              <a:prstGeom prst="rect">
                <a:avLst/>
              </a:prstGeom>
            </p:spPr>
          </p:pic>
          <p:sp>
            <p:nvSpPr>
              <p:cNvPr id="11" name="TextBox 10">
                <a:extLst>
                  <a:ext uri="{FF2B5EF4-FFF2-40B4-BE49-F238E27FC236}">
                    <a16:creationId xmlns:a16="http://schemas.microsoft.com/office/drawing/2014/main" id="{4715858F-E761-43E2-AEED-C90D8B262669}"/>
                  </a:ext>
                </a:extLst>
              </p:cNvPr>
              <p:cNvSpPr txBox="1"/>
              <p:nvPr/>
            </p:nvSpPr>
            <p:spPr>
              <a:xfrm>
                <a:off x="1191861" y="1539459"/>
                <a:ext cx="1175002" cy="176115"/>
              </a:xfrm>
              <a:prstGeom prst="rect">
                <a:avLst/>
              </a:prstGeom>
              <a:noFill/>
            </p:spPr>
            <p:txBody>
              <a:bodyPr wrap="none" lIns="0" tIns="0" rIns="0" bIns="0" rtlCol="0">
                <a:spAutoFit/>
              </a:bodyPr>
              <a:lstStyle/>
              <a:p>
                <a:pPr algn="l"/>
                <a:r>
                  <a:rPr lang="hr-HR" sz="1200" b="1" dirty="0">
                    <a:solidFill>
                      <a:srgbClr val="008575"/>
                    </a:solidFill>
                  </a:rPr>
                  <a:t>Business Central</a:t>
                </a:r>
              </a:p>
            </p:txBody>
          </p:sp>
        </p:grpSp>
      </p:grpSp>
      <p:grpSp>
        <p:nvGrpSpPr>
          <p:cNvPr id="155" name="Group 154">
            <a:extLst>
              <a:ext uri="{FF2B5EF4-FFF2-40B4-BE49-F238E27FC236}">
                <a16:creationId xmlns:a16="http://schemas.microsoft.com/office/drawing/2014/main" id="{6A49A346-3F6D-4201-9E45-CCFEB1F36B66}"/>
              </a:ext>
            </a:extLst>
          </p:cNvPr>
          <p:cNvGrpSpPr/>
          <p:nvPr/>
        </p:nvGrpSpPr>
        <p:grpSpPr>
          <a:xfrm>
            <a:off x="594261" y="2758990"/>
            <a:ext cx="7199523" cy="3986459"/>
            <a:chOff x="594261" y="2758990"/>
            <a:chExt cx="7199523" cy="3986459"/>
          </a:xfrm>
        </p:grpSpPr>
        <p:sp>
          <p:nvSpPr>
            <p:cNvPr id="26" name="Rectangle 25">
              <a:extLst>
                <a:ext uri="{FF2B5EF4-FFF2-40B4-BE49-F238E27FC236}">
                  <a16:creationId xmlns:a16="http://schemas.microsoft.com/office/drawing/2014/main" id="{DFCAE0AB-FE7D-4849-B4F1-0E36D1BE2AE6}"/>
                </a:ext>
              </a:extLst>
            </p:cNvPr>
            <p:cNvSpPr/>
            <p:nvPr/>
          </p:nvSpPr>
          <p:spPr bwMode="auto">
            <a:xfrm>
              <a:off x="6173784" y="2758990"/>
              <a:ext cx="1620000" cy="442913"/>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dirty="0">
                  <a:solidFill>
                    <a:srgbClr val="008575"/>
                  </a:solidFill>
                  <a:ea typeface="Segoe UI" pitchFamily="34" charset="0"/>
                  <a:cs typeface="Segoe UI" pitchFamily="34" charset="0"/>
                </a:rPr>
                <a:t>Dataverse Account</a:t>
              </a:r>
            </a:p>
          </p:txBody>
        </p:sp>
        <p:sp>
          <p:nvSpPr>
            <p:cNvPr id="28" name="Rectangle 27">
              <a:extLst>
                <a:ext uri="{FF2B5EF4-FFF2-40B4-BE49-F238E27FC236}">
                  <a16:creationId xmlns:a16="http://schemas.microsoft.com/office/drawing/2014/main" id="{95CD21E0-4E8A-4929-82FF-ACED429D142E}"/>
                </a:ext>
              </a:extLst>
            </p:cNvPr>
            <p:cNvSpPr/>
            <p:nvPr/>
          </p:nvSpPr>
          <p:spPr bwMode="auto">
            <a:xfrm>
              <a:off x="6173784" y="3577344"/>
              <a:ext cx="1620000" cy="442913"/>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008575"/>
                  </a:solidFill>
                  <a:ea typeface="Segoe UI" pitchFamily="34" charset="0"/>
                  <a:cs typeface="Segoe UI" pitchFamily="34" charset="0"/>
                </a:rPr>
                <a:t>Dataverse Contact</a:t>
              </a:r>
            </a:p>
          </p:txBody>
        </p:sp>
        <p:sp>
          <p:nvSpPr>
            <p:cNvPr id="30" name="Rectangle 29">
              <a:extLst>
                <a:ext uri="{FF2B5EF4-FFF2-40B4-BE49-F238E27FC236}">
                  <a16:creationId xmlns:a16="http://schemas.microsoft.com/office/drawing/2014/main" id="{F3E61E50-C770-4FA3-A784-4E5AC4C2C503}"/>
                </a:ext>
              </a:extLst>
            </p:cNvPr>
            <p:cNvSpPr/>
            <p:nvPr/>
          </p:nvSpPr>
          <p:spPr bwMode="auto">
            <a:xfrm>
              <a:off x="6173784" y="4172665"/>
              <a:ext cx="1620000" cy="442913"/>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008575"/>
                  </a:solidFill>
                  <a:ea typeface="Segoe UI" pitchFamily="34" charset="0"/>
                  <a:cs typeface="Segoe UI" pitchFamily="34" charset="0"/>
                </a:rPr>
                <a:t>Dataverse Transactioncurrency</a:t>
              </a:r>
            </a:p>
          </p:txBody>
        </p:sp>
        <p:sp>
          <p:nvSpPr>
            <p:cNvPr id="32" name="Rectangle 31">
              <a:extLst>
                <a:ext uri="{FF2B5EF4-FFF2-40B4-BE49-F238E27FC236}">
                  <a16:creationId xmlns:a16="http://schemas.microsoft.com/office/drawing/2014/main" id="{C29D944F-A0D4-4F4F-9C97-4D9E75C97304}"/>
                </a:ext>
              </a:extLst>
            </p:cNvPr>
            <p:cNvSpPr/>
            <p:nvPr/>
          </p:nvSpPr>
          <p:spPr bwMode="auto">
            <a:xfrm>
              <a:off x="6173784" y="5153822"/>
              <a:ext cx="1620000" cy="442913"/>
            </a:xfrm>
            <a:prstGeom prst="rect">
              <a:avLst/>
            </a:prstGeom>
            <a:noFill/>
            <a:ln>
              <a:solidFill>
                <a:srgbClr val="00857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008575"/>
                  </a:solidFill>
                  <a:ea typeface="Segoe UI" pitchFamily="34" charset="0"/>
                  <a:cs typeface="Segoe UI" pitchFamily="34" charset="0"/>
                </a:rPr>
                <a:t>... Dataverse (custom)</a:t>
              </a:r>
            </a:p>
          </p:txBody>
        </p:sp>
        <p:sp>
          <p:nvSpPr>
            <p:cNvPr id="59" name="Rectangle 58">
              <a:extLst>
                <a:ext uri="{FF2B5EF4-FFF2-40B4-BE49-F238E27FC236}">
                  <a16:creationId xmlns:a16="http://schemas.microsoft.com/office/drawing/2014/main" id="{69903702-D54E-4D54-89E7-86EBDEA0C3DB}"/>
                </a:ext>
              </a:extLst>
            </p:cNvPr>
            <p:cNvSpPr/>
            <p:nvPr/>
          </p:nvSpPr>
          <p:spPr bwMode="auto">
            <a:xfrm>
              <a:off x="594261" y="6385895"/>
              <a:ext cx="178500" cy="195262"/>
            </a:xfrm>
            <a:prstGeom prst="rect">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sp>
          <p:nvSpPr>
            <p:cNvPr id="61" name="TextBox 60">
              <a:extLst>
                <a:ext uri="{FF2B5EF4-FFF2-40B4-BE49-F238E27FC236}">
                  <a16:creationId xmlns:a16="http://schemas.microsoft.com/office/drawing/2014/main" id="{DFC5571F-5D34-4C09-BDB1-5B343BC489A6}"/>
                </a:ext>
              </a:extLst>
            </p:cNvPr>
            <p:cNvSpPr txBox="1"/>
            <p:nvPr/>
          </p:nvSpPr>
          <p:spPr>
            <a:xfrm>
              <a:off x="934686" y="6376117"/>
              <a:ext cx="1230401" cy="369332"/>
            </a:xfrm>
            <a:prstGeom prst="rect">
              <a:avLst/>
            </a:prstGeom>
            <a:noFill/>
          </p:spPr>
          <p:txBody>
            <a:bodyPr wrap="none" lIns="0" tIns="0" rIns="0" bIns="0" rtlCol="0">
              <a:spAutoFit/>
            </a:bodyPr>
            <a:lstStyle/>
            <a:p>
              <a:pPr algn="l"/>
              <a:r>
                <a:rPr lang="hr-HR" sz="1200"/>
                <a:t>AL Proxy Table </a:t>
              </a:r>
            </a:p>
            <a:p>
              <a:pPr algn="l"/>
              <a:r>
                <a:rPr lang="hr-HR" sz="1200"/>
                <a:t>(TableType = CDS)</a:t>
              </a:r>
            </a:p>
          </p:txBody>
        </p:sp>
      </p:grpSp>
      <p:grpSp>
        <p:nvGrpSpPr>
          <p:cNvPr id="153" name="Group 152">
            <a:extLst>
              <a:ext uri="{FF2B5EF4-FFF2-40B4-BE49-F238E27FC236}">
                <a16:creationId xmlns:a16="http://schemas.microsoft.com/office/drawing/2014/main" id="{03A3ED35-31CA-4D3C-8F14-FD9065C3737F}"/>
              </a:ext>
            </a:extLst>
          </p:cNvPr>
          <p:cNvGrpSpPr/>
          <p:nvPr/>
        </p:nvGrpSpPr>
        <p:grpSpPr>
          <a:xfrm>
            <a:off x="594261" y="2397837"/>
            <a:ext cx="3662418" cy="3878829"/>
            <a:chOff x="594261" y="2397837"/>
            <a:chExt cx="3662418" cy="3878829"/>
          </a:xfrm>
        </p:grpSpPr>
        <p:sp>
          <p:nvSpPr>
            <p:cNvPr id="22" name="Rectangle 21">
              <a:extLst>
                <a:ext uri="{FF2B5EF4-FFF2-40B4-BE49-F238E27FC236}">
                  <a16:creationId xmlns:a16="http://schemas.microsoft.com/office/drawing/2014/main" id="{76E9C796-C993-4589-9FFC-914145620ABF}"/>
                </a:ext>
              </a:extLst>
            </p:cNvPr>
            <p:cNvSpPr/>
            <p:nvPr/>
          </p:nvSpPr>
          <p:spPr bwMode="auto">
            <a:xfrm>
              <a:off x="706434" y="5153822"/>
              <a:ext cx="1217616" cy="442913"/>
            </a:xfrm>
            <a:prstGeom prst="rect">
              <a:avLst/>
            </a:prstGeom>
            <a:noFill/>
            <a:ln>
              <a:solidFill>
                <a:srgbClr val="00857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008575"/>
                  </a:solidFill>
                  <a:ea typeface="Segoe UI" pitchFamily="34" charset="0"/>
                  <a:cs typeface="Segoe UI" pitchFamily="34" charset="0"/>
                </a:rPr>
                <a:t>... (custom)</a:t>
              </a:r>
            </a:p>
          </p:txBody>
        </p:sp>
        <p:sp>
          <p:nvSpPr>
            <p:cNvPr id="14" name="Rectangle 13">
              <a:extLst>
                <a:ext uri="{FF2B5EF4-FFF2-40B4-BE49-F238E27FC236}">
                  <a16:creationId xmlns:a16="http://schemas.microsoft.com/office/drawing/2014/main" id="{8978E739-7FB9-4708-816F-6D832E13DE38}"/>
                </a:ext>
              </a:extLst>
            </p:cNvPr>
            <p:cNvSpPr/>
            <p:nvPr/>
          </p:nvSpPr>
          <p:spPr bwMode="auto">
            <a:xfrm>
              <a:off x="706434" y="2397837"/>
              <a:ext cx="1217616" cy="442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dirty="0">
                  <a:solidFill>
                    <a:srgbClr val="FFFFFF"/>
                  </a:solidFill>
                  <a:ea typeface="Segoe UI" pitchFamily="34" charset="0"/>
                  <a:cs typeface="Segoe UI" pitchFamily="34" charset="0"/>
                </a:rPr>
                <a:t>Customer</a:t>
              </a:r>
            </a:p>
          </p:txBody>
        </p:sp>
        <p:sp>
          <p:nvSpPr>
            <p:cNvPr id="16" name="Rectangle 15">
              <a:extLst>
                <a:ext uri="{FF2B5EF4-FFF2-40B4-BE49-F238E27FC236}">
                  <a16:creationId xmlns:a16="http://schemas.microsoft.com/office/drawing/2014/main" id="{86308378-BAB6-4F87-9FD6-A53B0726A736}"/>
                </a:ext>
              </a:extLst>
            </p:cNvPr>
            <p:cNvSpPr/>
            <p:nvPr/>
          </p:nvSpPr>
          <p:spPr bwMode="auto">
            <a:xfrm>
              <a:off x="706434" y="2980447"/>
              <a:ext cx="1217616" cy="442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Vendor</a:t>
              </a:r>
            </a:p>
          </p:txBody>
        </p:sp>
        <p:sp>
          <p:nvSpPr>
            <p:cNvPr id="18" name="Rectangle 17">
              <a:extLst>
                <a:ext uri="{FF2B5EF4-FFF2-40B4-BE49-F238E27FC236}">
                  <a16:creationId xmlns:a16="http://schemas.microsoft.com/office/drawing/2014/main" id="{AED38534-6044-4539-AB9F-4E5AF9716CC8}"/>
                </a:ext>
              </a:extLst>
            </p:cNvPr>
            <p:cNvSpPr/>
            <p:nvPr/>
          </p:nvSpPr>
          <p:spPr bwMode="auto">
            <a:xfrm>
              <a:off x="706434" y="3577344"/>
              <a:ext cx="1217616" cy="442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Contact</a:t>
              </a:r>
            </a:p>
          </p:txBody>
        </p:sp>
        <p:sp>
          <p:nvSpPr>
            <p:cNvPr id="20" name="Rectangle 19">
              <a:extLst>
                <a:ext uri="{FF2B5EF4-FFF2-40B4-BE49-F238E27FC236}">
                  <a16:creationId xmlns:a16="http://schemas.microsoft.com/office/drawing/2014/main" id="{CD73E89A-2543-4774-9EF7-20B0D34294D8}"/>
                </a:ext>
              </a:extLst>
            </p:cNvPr>
            <p:cNvSpPr/>
            <p:nvPr/>
          </p:nvSpPr>
          <p:spPr bwMode="auto">
            <a:xfrm>
              <a:off x="706434" y="4172665"/>
              <a:ext cx="1217616" cy="442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Currency</a:t>
              </a:r>
            </a:p>
          </p:txBody>
        </p:sp>
        <p:sp>
          <p:nvSpPr>
            <p:cNvPr id="56" name="Rectangle 55">
              <a:extLst>
                <a:ext uri="{FF2B5EF4-FFF2-40B4-BE49-F238E27FC236}">
                  <a16:creationId xmlns:a16="http://schemas.microsoft.com/office/drawing/2014/main" id="{79A71277-1C5B-4669-A818-F89D9C53CEEB}"/>
                </a:ext>
              </a:extLst>
            </p:cNvPr>
            <p:cNvSpPr/>
            <p:nvPr/>
          </p:nvSpPr>
          <p:spPr bwMode="auto">
            <a:xfrm>
              <a:off x="594261" y="6079288"/>
              <a:ext cx="178500" cy="19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sp>
          <p:nvSpPr>
            <p:cNvPr id="57" name="TextBox 56">
              <a:extLst>
                <a:ext uri="{FF2B5EF4-FFF2-40B4-BE49-F238E27FC236}">
                  <a16:creationId xmlns:a16="http://schemas.microsoft.com/office/drawing/2014/main" id="{5329E91F-32A1-4A5D-9612-4C8CC2AFB3D6}"/>
                </a:ext>
              </a:extLst>
            </p:cNvPr>
            <p:cNvSpPr txBox="1"/>
            <p:nvPr/>
          </p:nvSpPr>
          <p:spPr>
            <a:xfrm>
              <a:off x="934686" y="6069510"/>
              <a:ext cx="1211037" cy="184666"/>
            </a:xfrm>
            <a:prstGeom prst="rect">
              <a:avLst/>
            </a:prstGeom>
            <a:noFill/>
          </p:spPr>
          <p:txBody>
            <a:bodyPr wrap="none" lIns="0" tIns="0" rIns="0" bIns="0" rtlCol="0">
              <a:spAutoFit/>
            </a:bodyPr>
            <a:lstStyle/>
            <a:p>
              <a:pPr algn="l"/>
              <a:r>
                <a:rPr lang="hr-HR" sz="1200"/>
                <a:t>Standard AL Table</a:t>
              </a:r>
            </a:p>
          </p:txBody>
        </p:sp>
        <p:sp>
          <p:nvSpPr>
            <p:cNvPr id="132" name="Rectangle 131">
              <a:extLst>
                <a:ext uri="{FF2B5EF4-FFF2-40B4-BE49-F238E27FC236}">
                  <a16:creationId xmlns:a16="http://schemas.microsoft.com/office/drawing/2014/main" id="{E2662D37-2C88-4861-B1C9-0FAE6A4B8975}"/>
                </a:ext>
              </a:extLst>
            </p:cNvPr>
            <p:cNvSpPr/>
            <p:nvPr/>
          </p:nvSpPr>
          <p:spPr bwMode="auto">
            <a:xfrm>
              <a:off x="2790818" y="6081404"/>
              <a:ext cx="178500" cy="195262"/>
            </a:xfrm>
            <a:prstGeom prst="rect">
              <a:avLst/>
            </a:prstGeom>
            <a:noFill/>
            <a:ln>
              <a:solidFill>
                <a:srgbClr val="00857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sp>
          <p:nvSpPr>
            <p:cNvPr id="134" name="TextBox 133">
              <a:extLst>
                <a:ext uri="{FF2B5EF4-FFF2-40B4-BE49-F238E27FC236}">
                  <a16:creationId xmlns:a16="http://schemas.microsoft.com/office/drawing/2014/main" id="{9CBCCDA1-EFA6-4E33-B013-118A666CC7DB}"/>
                </a:ext>
              </a:extLst>
            </p:cNvPr>
            <p:cNvSpPr txBox="1"/>
            <p:nvPr/>
          </p:nvSpPr>
          <p:spPr>
            <a:xfrm>
              <a:off x="3131243" y="6071626"/>
              <a:ext cx="1125436" cy="184666"/>
            </a:xfrm>
            <a:prstGeom prst="rect">
              <a:avLst/>
            </a:prstGeom>
            <a:noFill/>
          </p:spPr>
          <p:txBody>
            <a:bodyPr wrap="none" lIns="0" tIns="0" rIns="0" bIns="0" rtlCol="0">
              <a:spAutoFit/>
            </a:bodyPr>
            <a:lstStyle/>
            <a:p>
              <a:pPr algn="l"/>
              <a:r>
                <a:rPr lang="hr-HR" sz="1200" dirty="0"/>
                <a:t>Custom AL Table</a:t>
              </a:r>
            </a:p>
          </p:txBody>
        </p:sp>
        <p:sp>
          <p:nvSpPr>
            <p:cNvPr id="27" name="Rectangle 26">
              <a:extLst>
                <a:ext uri="{FF2B5EF4-FFF2-40B4-BE49-F238E27FC236}">
                  <a16:creationId xmlns:a16="http://schemas.microsoft.com/office/drawing/2014/main" id="{3BCA641F-C252-B089-F747-9CC9F128052D}"/>
                </a:ext>
              </a:extLst>
            </p:cNvPr>
            <p:cNvSpPr/>
            <p:nvPr/>
          </p:nvSpPr>
          <p:spPr bwMode="auto">
            <a:xfrm>
              <a:off x="714115" y="2411975"/>
              <a:ext cx="1217616" cy="442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dirty="0">
                  <a:solidFill>
                    <a:srgbClr val="FFFFFF"/>
                  </a:solidFill>
                  <a:ea typeface="Segoe UI" pitchFamily="34" charset="0"/>
                  <a:cs typeface="Segoe UI" pitchFamily="34" charset="0"/>
                </a:rPr>
                <a:t>Customer</a:t>
              </a:r>
            </a:p>
          </p:txBody>
        </p:sp>
        <p:sp>
          <p:nvSpPr>
            <p:cNvPr id="29" name="Rectangle 28">
              <a:extLst>
                <a:ext uri="{FF2B5EF4-FFF2-40B4-BE49-F238E27FC236}">
                  <a16:creationId xmlns:a16="http://schemas.microsoft.com/office/drawing/2014/main" id="{37AF6692-51ED-37B4-A5D6-897FDDBDADEC}"/>
                </a:ext>
              </a:extLst>
            </p:cNvPr>
            <p:cNvSpPr/>
            <p:nvPr/>
          </p:nvSpPr>
          <p:spPr bwMode="auto">
            <a:xfrm>
              <a:off x="714115" y="2994585"/>
              <a:ext cx="1217616" cy="442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Vendor</a:t>
              </a:r>
            </a:p>
          </p:txBody>
        </p:sp>
      </p:grpSp>
      <p:grpSp>
        <p:nvGrpSpPr>
          <p:cNvPr id="154" name="Group 153">
            <a:extLst>
              <a:ext uri="{FF2B5EF4-FFF2-40B4-BE49-F238E27FC236}">
                <a16:creationId xmlns:a16="http://schemas.microsoft.com/office/drawing/2014/main" id="{8D847537-FB49-454F-8CF0-1C0C6EFF22EC}"/>
              </a:ext>
            </a:extLst>
          </p:cNvPr>
          <p:cNvGrpSpPr/>
          <p:nvPr/>
        </p:nvGrpSpPr>
        <p:grpSpPr>
          <a:xfrm>
            <a:off x="9158288" y="2758990"/>
            <a:ext cx="1891785" cy="3831945"/>
            <a:chOff x="9158288" y="2758990"/>
            <a:chExt cx="2327278" cy="3831945"/>
          </a:xfrm>
        </p:grpSpPr>
        <p:sp>
          <p:nvSpPr>
            <p:cNvPr id="34" name="Rectangle 33">
              <a:extLst>
                <a:ext uri="{FF2B5EF4-FFF2-40B4-BE49-F238E27FC236}">
                  <a16:creationId xmlns:a16="http://schemas.microsoft.com/office/drawing/2014/main" id="{359EF1C8-D4D3-4212-81EE-CB529B5D907C}"/>
                </a:ext>
              </a:extLst>
            </p:cNvPr>
            <p:cNvSpPr/>
            <p:nvPr/>
          </p:nvSpPr>
          <p:spPr bwMode="auto">
            <a:xfrm>
              <a:off x="9158288" y="2758990"/>
              <a:ext cx="2327278" cy="442913"/>
            </a:xfrm>
            <a:prstGeom prst="rect">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Account</a:t>
              </a:r>
            </a:p>
          </p:txBody>
        </p:sp>
        <p:sp>
          <p:nvSpPr>
            <p:cNvPr id="38" name="Rectangle 37">
              <a:extLst>
                <a:ext uri="{FF2B5EF4-FFF2-40B4-BE49-F238E27FC236}">
                  <a16:creationId xmlns:a16="http://schemas.microsoft.com/office/drawing/2014/main" id="{EAD65613-16C4-48B4-92B3-498656F8997A}"/>
                </a:ext>
              </a:extLst>
            </p:cNvPr>
            <p:cNvSpPr/>
            <p:nvPr/>
          </p:nvSpPr>
          <p:spPr bwMode="auto">
            <a:xfrm>
              <a:off x="9158288" y="3577344"/>
              <a:ext cx="2327278" cy="442913"/>
            </a:xfrm>
            <a:prstGeom prst="rect">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Contact</a:t>
              </a:r>
            </a:p>
          </p:txBody>
        </p:sp>
        <p:sp>
          <p:nvSpPr>
            <p:cNvPr id="40" name="Rectangle 39">
              <a:extLst>
                <a:ext uri="{FF2B5EF4-FFF2-40B4-BE49-F238E27FC236}">
                  <a16:creationId xmlns:a16="http://schemas.microsoft.com/office/drawing/2014/main" id="{3B6B20A5-56B0-4744-9E1B-6661352B5D03}"/>
                </a:ext>
              </a:extLst>
            </p:cNvPr>
            <p:cNvSpPr/>
            <p:nvPr/>
          </p:nvSpPr>
          <p:spPr bwMode="auto">
            <a:xfrm>
              <a:off x="9158288" y="4172665"/>
              <a:ext cx="2327278" cy="442913"/>
            </a:xfrm>
            <a:prstGeom prst="rect">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Transactioncurrency</a:t>
              </a:r>
            </a:p>
          </p:txBody>
        </p:sp>
        <p:sp>
          <p:nvSpPr>
            <p:cNvPr id="42" name="Rectangle 41">
              <a:extLst>
                <a:ext uri="{FF2B5EF4-FFF2-40B4-BE49-F238E27FC236}">
                  <a16:creationId xmlns:a16="http://schemas.microsoft.com/office/drawing/2014/main" id="{4E438527-7D8C-470B-8F52-9FB5F57359BC}"/>
                </a:ext>
              </a:extLst>
            </p:cNvPr>
            <p:cNvSpPr/>
            <p:nvPr/>
          </p:nvSpPr>
          <p:spPr bwMode="auto">
            <a:xfrm>
              <a:off x="9158288" y="5153822"/>
              <a:ext cx="2327278" cy="442913"/>
            </a:xfrm>
            <a:prstGeom prst="rect">
              <a:avLst/>
            </a:prstGeom>
            <a:noFill/>
            <a:ln>
              <a:solidFill>
                <a:srgbClr val="7030A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7030A0"/>
                  </a:solidFill>
                  <a:ea typeface="Segoe UI" pitchFamily="34" charset="0"/>
                  <a:cs typeface="Segoe UI" pitchFamily="34" charset="0"/>
                </a:rPr>
                <a:t>... Custom Table</a:t>
              </a:r>
            </a:p>
          </p:txBody>
        </p:sp>
        <p:sp>
          <p:nvSpPr>
            <p:cNvPr id="63" name="Rectangle 62">
              <a:extLst>
                <a:ext uri="{FF2B5EF4-FFF2-40B4-BE49-F238E27FC236}">
                  <a16:creationId xmlns:a16="http://schemas.microsoft.com/office/drawing/2014/main" id="{03ECB065-FB44-43B9-AD01-B41FAEEFC610}"/>
                </a:ext>
              </a:extLst>
            </p:cNvPr>
            <p:cNvSpPr/>
            <p:nvPr/>
          </p:nvSpPr>
          <p:spPr bwMode="auto">
            <a:xfrm>
              <a:off x="9158288" y="6052866"/>
              <a:ext cx="178500" cy="195262"/>
            </a:xfrm>
            <a:prstGeom prst="rect">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sp>
          <p:nvSpPr>
            <p:cNvPr id="65" name="TextBox 64">
              <a:extLst>
                <a:ext uri="{FF2B5EF4-FFF2-40B4-BE49-F238E27FC236}">
                  <a16:creationId xmlns:a16="http://schemas.microsoft.com/office/drawing/2014/main" id="{C886B3D4-781E-484B-92CB-F824381FFF9D}"/>
                </a:ext>
              </a:extLst>
            </p:cNvPr>
            <p:cNvSpPr txBox="1"/>
            <p:nvPr/>
          </p:nvSpPr>
          <p:spPr>
            <a:xfrm>
              <a:off x="9498713" y="6043088"/>
              <a:ext cx="1061060" cy="184666"/>
            </a:xfrm>
            <a:prstGeom prst="rect">
              <a:avLst/>
            </a:prstGeom>
            <a:noFill/>
            <a:ln>
              <a:noFill/>
            </a:ln>
          </p:spPr>
          <p:txBody>
            <a:bodyPr wrap="none" lIns="0" tIns="0" rIns="0" bIns="0" rtlCol="0">
              <a:spAutoFit/>
            </a:bodyPr>
            <a:lstStyle/>
            <a:p>
              <a:pPr algn="l"/>
              <a:r>
                <a:rPr lang="hr-HR" sz="1200"/>
                <a:t>Dataverse Table</a:t>
              </a:r>
            </a:p>
          </p:txBody>
        </p:sp>
        <p:sp>
          <p:nvSpPr>
            <p:cNvPr id="150" name="Rectangle 149">
              <a:extLst>
                <a:ext uri="{FF2B5EF4-FFF2-40B4-BE49-F238E27FC236}">
                  <a16:creationId xmlns:a16="http://schemas.microsoft.com/office/drawing/2014/main" id="{363660C0-6FEF-447A-9212-7978544EE8B2}"/>
                </a:ext>
              </a:extLst>
            </p:cNvPr>
            <p:cNvSpPr/>
            <p:nvPr/>
          </p:nvSpPr>
          <p:spPr bwMode="auto">
            <a:xfrm>
              <a:off x="9158288" y="6395673"/>
              <a:ext cx="178500" cy="195262"/>
            </a:xfrm>
            <a:prstGeom prst="rect">
              <a:avLst/>
            </a:prstGeom>
            <a:noFill/>
            <a:ln>
              <a:solidFill>
                <a:srgbClr val="7030A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sp>
          <p:nvSpPr>
            <p:cNvPr id="152" name="TextBox 151">
              <a:extLst>
                <a:ext uri="{FF2B5EF4-FFF2-40B4-BE49-F238E27FC236}">
                  <a16:creationId xmlns:a16="http://schemas.microsoft.com/office/drawing/2014/main" id="{AD2503AA-EA63-425C-BC0A-0E7264346B72}"/>
                </a:ext>
              </a:extLst>
            </p:cNvPr>
            <p:cNvSpPr txBox="1"/>
            <p:nvPr/>
          </p:nvSpPr>
          <p:spPr>
            <a:xfrm>
              <a:off x="9498713" y="6385895"/>
              <a:ext cx="912237" cy="184666"/>
            </a:xfrm>
            <a:prstGeom prst="rect">
              <a:avLst/>
            </a:prstGeom>
            <a:noFill/>
            <a:ln>
              <a:noFill/>
            </a:ln>
          </p:spPr>
          <p:txBody>
            <a:bodyPr wrap="none" lIns="0" tIns="0" rIns="0" bIns="0" rtlCol="0">
              <a:spAutoFit/>
            </a:bodyPr>
            <a:lstStyle/>
            <a:p>
              <a:pPr algn="l"/>
              <a:r>
                <a:rPr lang="hr-HR" sz="1200"/>
                <a:t>Custom Table</a:t>
              </a:r>
            </a:p>
          </p:txBody>
        </p:sp>
      </p:grpSp>
      <p:grpSp>
        <p:nvGrpSpPr>
          <p:cNvPr id="165" name="Group 164">
            <a:extLst>
              <a:ext uri="{FF2B5EF4-FFF2-40B4-BE49-F238E27FC236}">
                <a16:creationId xmlns:a16="http://schemas.microsoft.com/office/drawing/2014/main" id="{3EE8F894-D70E-4760-A1C0-3D3810524F4F}"/>
              </a:ext>
            </a:extLst>
          </p:cNvPr>
          <p:cNvGrpSpPr/>
          <p:nvPr/>
        </p:nvGrpSpPr>
        <p:grpSpPr>
          <a:xfrm>
            <a:off x="1924050" y="1889128"/>
            <a:ext cx="4249734" cy="4768973"/>
            <a:chOff x="2181660" y="1889128"/>
            <a:chExt cx="4249734" cy="4768973"/>
          </a:xfrm>
        </p:grpSpPr>
        <p:grpSp>
          <p:nvGrpSpPr>
            <p:cNvPr id="156" name="Group 155">
              <a:extLst>
                <a:ext uri="{FF2B5EF4-FFF2-40B4-BE49-F238E27FC236}">
                  <a16:creationId xmlns:a16="http://schemas.microsoft.com/office/drawing/2014/main" id="{093DE6FE-E513-464F-8F18-AD5DAF3D1605}"/>
                </a:ext>
              </a:extLst>
            </p:cNvPr>
            <p:cNvGrpSpPr/>
            <p:nvPr/>
          </p:nvGrpSpPr>
          <p:grpSpPr>
            <a:xfrm>
              <a:off x="2181660" y="1889128"/>
              <a:ext cx="4249734" cy="3873497"/>
              <a:chOff x="2181660" y="1889128"/>
              <a:chExt cx="4249734" cy="3873497"/>
            </a:xfrm>
          </p:grpSpPr>
          <p:sp>
            <p:nvSpPr>
              <p:cNvPr id="55" name="Rectangle 54">
                <a:extLst>
                  <a:ext uri="{FF2B5EF4-FFF2-40B4-BE49-F238E27FC236}">
                    <a16:creationId xmlns:a16="http://schemas.microsoft.com/office/drawing/2014/main" id="{9EB17A82-3134-412A-87D6-4F2024A29649}"/>
                  </a:ext>
                </a:extLst>
              </p:cNvPr>
              <p:cNvSpPr/>
              <p:nvPr/>
            </p:nvSpPr>
            <p:spPr bwMode="auto">
              <a:xfrm>
                <a:off x="2790819" y="1889128"/>
                <a:ext cx="2171318" cy="3873497"/>
              </a:xfrm>
              <a:prstGeom prst="rect">
                <a:avLst/>
              </a:prstGeom>
              <a:solidFill>
                <a:srgbClr val="008575"/>
              </a:solid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hr-HR" sz="1200" dirty="0">
                    <a:solidFill>
                      <a:schemeClr val="bg1"/>
                    </a:solidFill>
                    <a:ea typeface="Segoe UI" pitchFamily="34" charset="0"/>
                    <a:cs typeface="Segoe UI" pitchFamily="34" charset="0"/>
                  </a:rPr>
                  <a:t>Integration Table Mapping</a:t>
                </a:r>
              </a:p>
            </p:txBody>
          </p:sp>
          <p:sp>
            <p:nvSpPr>
              <p:cNvPr id="46" name="Rectangle 45">
                <a:extLst>
                  <a:ext uri="{FF2B5EF4-FFF2-40B4-BE49-F238E27FC236}">
                    <a16:creationId xmlns:a16="http://schemas.microsoft.com/office/drawing/2014/main" id="{02F001F8-CA50-486E-A420-5F8F8714614C}"/>
                  </a:ext>
                </a:extLst>
              </p:cNvPr>
              <p:cNvSpPr/>
              <p:nvPr/>
            </p:nvSpPr>
            <p:spPr bwMode="auto">
              <a:xfrm>
                <a:off x="3101972" y="2397837"/>
                <a:ext cx="1620000" cy="44291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Fields Mapping</a:t>
                </a:r>
              </a:p>
            </p:txBody>
          </p:sp>
          <p:sp>
            <p:nvSpPr>
              <p:cNvPr id="48" name="Rectangle 47">
                <a:extLst>
                  <a:ext uri="{FF2B5EF4-FFF2-40B4-BE49-F238E27FC236}">
                    <a16:creationId xmlns:a16="http://schemas.microsoft.com/office/drawing/2014/main" id="{71869123-D882-4BEF-8576-A1C0E08EA0E7}"/>
                  </a:ext>
                </a:extLst>
              </p:cNvPr>
              <p:cNvSpPr/>
              <p:nvPr/>
            </p:nvSpPr>
            <p:spPr bwMode="auto">
              <a:xfrm>
                <a:off x="3101972" y="3576555"/>
                <a:ext cx="1620000" cy="44291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Fields Mapping</a:t>
                </a:r>
              </a:p>
            </p:txBody>
          </p:sp>
          <p:sp>
            <p:nvSpPr>
              <p:cNvPr id="50" name="Rectangle 49">
                <a:extLst>
                  <a:ext uri="{FF2B5EF4-FFF2-40B4-BE49-F238E27FC236}">
                    <a16:creationId xmlns:a16="http://schemas.microsoft.com/office/drawing/2014/main" id="{4D1294F3-66C5-483F-9026-A4779F38F536}"/>
                  </a:ext>
                </a:extLst>
              </p:cNvPr>
              <p:cNvSpPr/>
              <p:nvPr/>
            </p:nvSpPr>
            <p:spPr bwMode="auto">
              <a:xfrm>
                <a:off x="3101972" y="4172664"/>
                <a:ext cx="1620000" cy="44291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Fields Mapping</a:t>
                </a:r>
              </a:p>
            </p:txBody>
          </p:sp>
          <p:sp>
            <p:nvSpPr>
              <p:cNvPr id="52" name="Rectangle 51">
                <a:extLst>
                  <a:ext uri="{FF2B5EF4-FFF2-40B4-BE49-F238E27FC236}">
                    <a16:creationId xmlns:a16="http://schemas.microsoft.com/office/drawing/2014/main" id="{CCE64ADB-3610-4C54-A1C5-333A955D9F23}"/>
                  </a:ext>
                </a:extLst>
              </p:cNvPr>
              <p:cNvSpPr/>
              <p:nvPr/>
            </p:nvSpPr>
            <p:spPr bwMode="auto">
              <a:xfrm>
                <a:off x="3101972" y="5158583"/>
                <a:ext cx="1620000" cy="442913"/>
              </a:xfrm>
              <a:prstGeom prst="rect">
                <a:avLst/>
              </a:prstGeom>
              <a:solidFill>
                <a:schemeClr val="accent1"/>
              </a:solid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dirty="0">
                    <a:solidFill>
                      <a:srgbClr val="FFFFFF"/>
                    </a:solidFill>
                    <a:ea typeface="Segoe UI" pitchFamily="34" charset="0"/>
                    <a:cs typeface="Segoe UI" pitchFamily="34" charset="0"/>
                  </a:rPr>
                  <a:t>Fields Mapping</a:t>
                </a:r>
              </a:p>
            </p:txBody>
          </p:sp>
          <p:sp>
            <p:nvSpPr>
              <p:cNvPr id="54" name="Rectangle 53">
                <a:extLst>
                  <a:ext uri="{FF2B5EF4-FFF2-40B4-BE49-F238E27FC236}">
                    <a16:creationId xmlns:a16="http://schemas.microsoft.com/office/drawing/2014/main" id="{B1C5EA44-6C86-45F8-B06A-8C3EB2CEB495}"/>
                  </a:ext>
                </a:extLst>
              </p:cNvPr>
              <p:cNvSpPr/>
              <p:nvPr/>
            </p:nvSpPr>
            <p:spPr bwMode="auto">
              <a:xfrm>
                <a:off x="3101972" y="2980446"/>
                <a:ext cx="1620000" cy="44291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hr-HR" sz="1200">
                    <a:solidFill>
                      <a:srgbClr val="FFFFFF"/>
                    </a:solidFill>
                    <a:ea typeface="Segoe UI" pitchFamily="34" charset="0"/>
                    <a:cs typeface="Segoe UI" pitchFamily="34" charset="0"/>
                  </a:rPr>
                  <a:t>Fields Mapping</a:t>
                </a:r>
              </a:p>
            </p:txBody>
          </p:sp>
          <p:cxnSp>
            <p:nvCxnSpPr>
              <p:cNvPr id="67" name="Straight Connector 66">
                <a:extLst>
                  <a:ext uri="{FF2B5EF4-FFF2-40B4-BE49-F238E27FC236}">
                    <a16:creationId xmlns:a16="http://schemas.microsoft.com/office/drawing/2014/main" id="{89512106-2F1A-47BD-A4D6-61ED34099372}"/>
                  </a:ext>
                </a:extLst>
              </p:cNvPr>
              <p:cNvCxnSpPr>
                <a:cxnSpLocks/>
                <a:stCxn id="14" idx="3"/>
                <a:endCxn id="46" idx="1"/>
              </p:cNvCxnSpPr>
              <p:nvPr/>
            </p:nvCxnSpPr>
            <p:spPr>
              <a:xfrm>
                <a:off x="2181660" y="2619294"/>
                <a:ext cx="9203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8357B34-F17A-4783-8C74-524989C5D1BB}"/>
                  </a:ext>
                </a:extLst>
              </p:cNvPr>
              <p:cNvCxnSpPr>
                <a:cxnSpLocks/>
                <a:stCxn id="16" idx="3"/>
                <a:endCxn id="54" idx="1"/>
              </p:cNvCxnSpPr>
              <p:nvPr/>
            </p:nvCxnSpPr>
            <p:spPr>
              <a:xfrm flipV="1">
                <a:off x="2181660" y="3201903"/>
                <a:ext cx="920312" cy="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42DD894-8452-41D3-BFE7-15A724F32833}"/>
                  </a:ext>
                </a:extLst>
              </p:cNvPr>
              <p:cNvCxnSpPr>
                <a:cxnSpLocks/>
                <a:stCxn id="18" idx="3"/>
                <a:endCxn id="48" idx="1"/>
              </p:cNvCxnSpPr>
              <p:nvPr/>
            </p:nvCxnSpPr>
            <p:spPr>
              <a:xfrm flipV="1">
                <a:off x="2181660" y="3798012"/>
                <a:ext cx="920312" cy="7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1F69D2E-5D2D-4585-B9EA-F41DFF51CD6B}"/>
                  </a:ext>
                </a:extLst>
              </p:cNvPr>
              <p:cNvCxnSpPr>
                <a:cxnSpLocks/>
                <a:stCxn id="20" idx="3"/>
                <a:endCxn id="50" idx="1"/>
              </p:cNvCxnSpPr>
              <p:nvPr/>
            </p:nvCxnSpPr>
            <p:spPr>
              <a:xfrm flipV="1">
                <a:off x="2181660" y="4394121"/>
                <a:ext cx="920312" cy="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7B86C15-FC8D-4953-9E1F-5FA7A0F41470}"/>
                  </a:ext>
                </a:extLst>
              </p:cNvPr>
              <p:cNvCxnSpPr>
                <a:cxnSpLocks/>
                <a:stCxn id="22" idx="3"/>
                <a:endCxn id="52" idx="1"/>
              </p:cNvCxnSpPr>
              <p:nvPr/>
            </p:nvCxnSpPr>
            <p:spPr>
              <a:xfrm>
                <a:off x="2181660" y="5375279"/>
                <a:ext cx="920312" cy="47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26029C3-CFC0-4A99-A705-972BF9D3E82C}"/>
                  </a:ext>
                </a:extLst>
              </p:cNvPr>
              <p:cNvCxnSpPr>
                <a:cxnSpLocks/>
                <a:stCxn id="46" idx="3"/>
                <a:endCxn id="26" idx="1"/>
              </p:cNvCxnSpPr>
              <p:nvPr/>
            </p:nvCxnSpPr>
            <p:spPr>
              <a:xfrm>
                <a:off x="4721972" y="2619294"/>
                <a:ext cx="1709422" cy="3611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3E9C8B8-2541-44D5-8F2C-18759A600BF8}"/>
                  </a:ext>
                </a:extLst>
              </p:cNvPr>
              <p:cNvCxnSpPr>
                <a:cxnSpLocks/>
                <a:stCxn id="54" idx="3"/>
                <a:endCxn id="26" idx="1"/>
              </p:cNvCxnSpPr>
              <p:nvPr/>
            </p:nvCxnSpPr>
            <p:spPr>
              <a:xfrm flipV="1">
                <a:off x="4721972" y="2980447"/>
                <a:ext cx="1709422" cy="22145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6E97932-E172-47D1-B078-A131D41002B7}"/>
                  </a:ext>
                </a:extLst>
              </p:cNvPr>
              <p:cNvCxnSpPr>
                <a:cxnSpLocks/>
                <a:stCxn id="48" idx="3"/>
                <a:endCxn id="28" idx="1"/>
              </p:cNvCxnSpPr>
              <p:nvPr/>
            </p:nvCxnSpPr>
            <p:spPr>
              <a:xfrm>
                <a:off x="4721972" y="3798012"/>
                <a:ext cx="1709422" cy="7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12B976C-CB3B-4EB3-A767-1D9355271650}"/>
                  </a:ext>
                </a:extLst>
              </p:cNvPr>
              <p:cNvCxnSpPr>
                <a:cxnSpLocks/>
                <a:stCxn id="50" idx="3"/>
                <a:endCxn id="30" idx="1"/>
              </p:cNvCxnSpPr>
              <p:nvPr/>
            </p:nvCxnSpPr>
            <p:spPr>
              <a:xfrm>
                <a:off x="4721972" y="4394121"/>
                <a:ext cx="1709422" cy="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37E7670-BAB5-4356-AC4C-F63B1D7B5A4E}"/>
                  </a:ext>
                </a:extLst>
              </p:cNvPr>
              <p:cNvCxnSpPr>
                <a:cxnSpLocks/>
                <a:stCxn id="52" idx="3"/>
                <a:endCxn id="32" idx="1"/>
              </p:cNvCxnSpPr>
              <p:nvPr/>
            </p:nvCxnSpPr>
            <p:spPr>
              <a:xfrm flipV="1">
                <a:off x="4721972" y="5375279"/>
                <a:ext cx="1709422" cy="47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6715446-0FDA-457A-8043-53DC9D1AE1E2}"/>
                  </a:ext>
                </a:extLst>
              </p:cNvPr>
              <p:cNvSpPr txBox="1"/>
              <p:nvPr/>
            </p:nvSpPr>
            <p:spPr>
              <a:xfrm rot="879390">
                <a:off x="4993303" y="2380189"/>
                <a:ext cx="1248803" cy="369332"/>
              </a:xfrm>
              <a:prstGeom prst="rect">
                <a:avLst/>
              </a:prstGeom>
              <a:noFill/>
            </p:spPr>
            <p:txBody>
              <a:bodyPr wrap="none" lIns="0" tIns="0" rIns="0" bIns="0" rtlCol="0">
                <a:spAutoFit/>
              </a:bodyPr>
              <a:lstStyle/>
              <a:p>
                <a:pPr algn="ctr"/>
                <a:r>
                  <a:rPr lang="hr-HR" sz="1200" dirty="0"/>
                  <a:t>RelationshipType=</a:t>
                </a:r>
              </a:p>
              <a:p>
                <a:pPr algn="ctr"/>
                <a:r>
                  <a:rPr lang="hr-HR" sz="1200" dirty="0"/>
                  <a:t>Customer</a:t>
                </a:r>
              </a:p>
            </p:txBody>
          </p:sp>
          <p:sp>
            <p:nvSpPr>
              <p:cNvPr id="124" name="TextBox 123">
                <a:extLst>
                  <a:ext uri="{FF2B5EF4-FFF2-40B4-BE49-F238E27FC236}">
                    <a16:creationId xmlns:a16="http://schemas.microsoft.com/office/drawing/2014/main" id="{D8D03E47-3F1C-4C56-9A14-B3052B85D49B}"/>
                  </a:ext>
                </a:extLst>
              </p:cNvPr>
              <p:cNvSpPr txBox="1"/>
              <p:nvPr/>
            </p:nvSpPr>
            <p:spPr>
              <a:xfrm rot="21021214">
                <a:off x="5042304" y="3126946"/>
                <a:ext cx="1248803" cy="369332"/>
              </a:xfrm>
              <a:prstGeom prst="rect">
                <a:avLst/>
              </a:prstGeom>
              <a:noFill/>
            </p:spPr>
            <p:txBody>
              <a:bodyPr wrap="none" lIns="0" tIns="0" rIns="0" bIns="0" rtlCol="0">
                <a:spAutoFit/>
              </a:bodyPr>
              <a:lstStyle/>
              <a:p>
                <a:pPr algn="ctr"/>
                <a:r>
                  <a:rPr lang="hr-HR" sz="1200" dirty="0"/>
                  <a:t>RelationshipType=</a:t>
                </a:r>
              </a:p>
              <a:p>
                <a:pPr algn="ctr"/>
                <a:r>
                  <a:rPr lang="hr-HR" sz="1200" dirty="0"/>
                  <a:t>Vendor</a:t>
                </a:r>
              </a:p>
            </p:txBody>
          </p:sp>
        </p:grpSp>
        <p:cxnSp>
          <p:nvCxnSpPr>
            <p:cNvPr id="159" name="Straight Connector 158">
              <a:extLst>
                <a:ext uri="{FF2B5EF4-FFF2-40B4-BE49-F238E27FC236}">
                  <a16:creationId xmlns:a16="http://schemas.microsoft.com/office/drawing/2014/main" id="{E1AAD7B7-0981-4D61-8A0D-E2C989F911E8}"/>
                </a:ext>
              </a:extLst>
            </p:cNvPr>
            <p:cNvCxnSpPr/>
            <p:nvPr/>
          </p:nvCxnSpPr>
          <p:spPr>
            <a:xfrm>
              <a:off x="2747963" y="6590935"/>
              <a:ext cx="2809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1F27155A-8CC2-4A97-8B58-07B6BECA8275}"/>
                </a:ext>
              </a:extLst>
            </p:cNvPr>
            <p:cNvSpPr txBox="1"/>
            <p:nvPr/>
          </p:nvSpPr>
          <p:spPr>
            <a:xfrm>
              <a:off x="3131242" y="6473435"/>
              <a:ext cx="612347" cy="184666"/>
            </a:xfrm>
            <a:prstGeom prst="rect">
              <a:avLst/>
            </a:prstGeom>
            <a:noFill/>
          </p:spPr>
          <p:txBody>
            <a:bodyPr wrap="none" lIns="0" tIns="0" rIns="0" bIns="0" rtlCol="0">
              <a:spAutoFit/>
            </a:bodyPr>
            <a:lstStyle/>
            <a:p>
              <a:pPr algn="l"/>
              <a:r>
                <a:rPr lang="hr-HR" sz="1200"/>
                <a:t>Coupling</a:t>
              </a:r>
            </a:p>
          </p:txBody>
        </p:sp>
      </p:grpSp>
      <p:grpSp>
        <p:nvGrpSpPr>
          <p:cNvPr id="171" name="Group 170">
            <a:extLst>
              <a:ext uri="{FF2B5EF4-FFF2-40B4-BE49-F238E27FC236}">
                <a16:creationId xmlns:a16="http://schemas.microsoft.com/office/drawing/2014/main" id="{65947DAF-5D4B-4AB1-9E72-A9FF582FE01E}"/>
              </a:ext>
            </a:extLst>
          </p:cNvPr>
          <p:cNvGrpSpPr/>
          <p:nvPr/>
        </p:nvGrpSpPr>
        <p:grpSpPr>
          <a:xfrm>
            <a:off x="6933403" y="2641523"/>
            <a:ext cx="2229645" cy="4059627"/>
            <a:chOff x="6933403" y="2641523"/>
            <a:chExt cx="2229645" cy="4059627"/>
          </a:xfrm>
        </p:grpSpPr>
        <p:grpSp>
          <p:nvGrpSpPr>
            <p:cNvPr id="166" name="Group 165">
              <a:extLst>
                <a:ext uri="{FF2B5EF4-FFF2-40B4-BE49-F238E27FC236}">
                  <a16:creationId xmlns:a16="http://schemas.microsoft.com/office/drawing/2014/main" id="{FC457F0A-29E9-4E27-9281-921E6A1B7863}"/>
                </a:ext>
              </a:extLst>
            </p:cNvPr>
            <p:cNvGrpSpPr/>
            <p:nvPr/>
          </p:nvGrpSpPr>
          <p:grpSpPr>
            <a:xfrm>
              <a:off x="6933403" y="2641523"/>
              <a:ext cx="2229645" cy="3668856"/>
              <a:chOff x="6933403" y="2641523"/>
              <a:chExt cx="2229645" cy="3668856"/>
            </a:xfrm>
          </p:grpSpPr>
          <p:grpSp>
            <p:nvGrpSpPr>
              <p:cNvPr id="157" name="Group 156">
                <a:extLst>
                  <a:ext uri="{FF2B5EF4-FFF2-40B4-BE49-F238E27FC236}">
                    <a16:creationId xmlns:a16="http://schemas.microsoft.com/office/drawing/2014/main" id="{7D46F083-3AF3-44A1-BABF-59339912FBE0}"/>
                  </a:ext>
                </a:extLst>
              </p:cNvPr>
              <p:cNvGrpSpPr/>
              <p:nvPr/>
            </p:nvGrpSpPr>
            <p:grpSpPr>
              <a:xfrm>
                <a:off x="6933403" y="2641523"/>
                <a:ext cx="2229645" cy="3668856"/>
                <a:chOff x="6933403" y="2641523"/>
                <a:chExt cx="2229645" cy="3668856"/>
              </a:xfrm>
            </p:grpSpPr>
            <p:cxnSp>
              <p:nvCxnSpPr>
                <p:cNvPr id="105" name="Straight Connector 104">
                  <a:extLst>
                    <a:ext uri="{FF2B5EF4-FFF2-40B4-BE49-F238E27FC236}">
                      <a16:creationId xmlns:a16="http://schemas.microsoft.com/office/drawing/2014/main" id="{7F03A414-2405-4913-A6A9-319F6430DDA7}"/>
                    </a:ext>
                  </a:extLst>
                </p:cNvPr>
                <p:cNvCxnSpPr>
                  <a:cxnSpLocks/>
                  <a:stCxn id="26" idx="3"/>
                  <a:endCxn id="34" idx="1"/>
                </p:cNvCxnSpPr>
                <p:nvPr/>
              </p:nvCxnSpPr>
              <p:spPr>
                <a:xfrm>
                  <a:off x="7793784" y="2980447"/>
                  <a:ext cx="1364504" cy="0"/>
                </a:xfrm>
                <a:prstGeom prst="line">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2FF765-32F0-44B2-83FA-BC9E1B346B61}"/>
                    </a:ext>
                  </a:extLst>
                </p:cNvPr>
                <p:cNvCxnSpPr>
                  <a:cxnSpLocks/>
                  <a:stCxn id="28" idx="3"/>
                  <a:endCxn id="38" idx="1"/>
                </p:cNvCxnSpPr>
                <p:nvPr/>
              </p:nvCxnSpPr>
              <p:spPr>
                <a:xfrm>
                  <a:off x="7793784" y="3798801"/>
                  <a:ext cx="1364504" cy="0"/>
                </a:xfrm>
                <a:prstGeom prst="line">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EFB0019-DCCB-4271-B7BC-A72DD85EB1F5}"/>
                    </a:ext>
                  </a:extLst>
                </p:cNvPr>
                <p:cNvCxnSpPr>
                  <a:cxnSpLocks/>
                  <a:stCxn id="30" idx="3"/>
                  <a:endCxn id="40" idx="1"/>
                </p:cNvCxnSpPr>
                <p:nvPr/>
              </p:nvCxnSpPr>
              <p:spPr>
                <a:xfrm>
                  <a:off x="7793784" y="4394122"/>
                  <a:ext cx="1364504" cy="0"/>
                </a:xfrm>
                <a:prstGeom prst="line">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E1C9ED8-A943-4A2C-931A-BCA099C63CB0}"/>
                    </a:ext>
                  </a:extLst>
                </p:cNvPr>
                <p:cNvCxnSpPr>
                  <a:cxnSpLocks/>
                </p:cNvCxnSpPr>
                <p:nvPr/>
              </p:nvCxnSpPr>
              <p:spPr>
                <a:xfrm>
                  <a:off x="7793784" y="5242634"/>
                  <a:ext cx="1364504" cy="0"/>
                </a:xfrm>
                <a:prstGeom prst="line">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4C9CAF-FF40-459F-A66B-D41121A637B1}"/>
                    </a:ext>
                  </a:extLst>
                </p:cNvPr>
                <p:cNvCxnSpPr>
                  <a:cxnSpLocks/>
                </p:cNvCxnSpPr>
                <p:nvPr/>
              </p:nvCxnSpPr>
              <p:spPr>
                <a:xfrm>
                  <a:off x="7793784" y="5373612"/>
                  <a:ext cx="1364504" cy="0"/>
                </a:xfrm>
                <a:prstGeom prst="line">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28AFCA1-19B2-42A2-977A-48DA73FAB806}"/>
                    </a:ext>
                  </a:extLst>
                </p:cNvPr>
                <p:cNvCxnSpPr>
                  <a:cxnSpLocks/>
                </p:cNvCxnSpPr>
                <p:nvPr/>
              </p:nvCxnSpPr>
              <p:spPr>
                <a:xfrm>
                  <a:off x="7798544" y="5508547"/>
                  <a:ext cx="1364504" cy="0"/>
                </a:xfrm>
                <a:prstGeom prst="line">
                  <a:avLst/>
                </a:prstGeom>
                <a:ln>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82F2837-628C-41BF-97B3-030764B54B15}"/>
                    </a:ext>
                  </a:extLst>
                </p:cNvPr>
                <p:cNvCxnSpPr>
                  <a:cxnSpLocks/>
                </p:cNvCxnSpPr>
                <p:nvPr/>
              </p:nvCxnSpPr>
              <p:spPr>
                <a:xfrm>
                  <a:off x="6933403" y="6131150"/>
                  <a:ext cx="362045" cy="0"/>
                </a:xfrm>
                <a:prstGeom prst="line">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195717DE-272D-4108-B048-9D8E6C18B333}"/>
                    </a:ext>
                  </a:extLst>
                </p:cNvPr>
                <p:cNvSpPr txBox="1"/>
                <p:nvPr/>
              </p:nvSpPr>
              <p:spPr>
                <a:xfrm>
                  <a:off x="7455770" y="5941047"/>
                  <a:ext cx="1114921" cy="369332"/>
                </a:xfrm>
                <a:prstGeom prst="rect">
                  <a:avLst/>
                </a:prstGeom>
                <a:noFill/>
                <a:ln>
                  <a:noFill/>
                </a:ln>
              </p:spPr>
              <p:txBody>
                <a:bodyPr wrap="none" lIns="0" tIns="0" rIns="0" bIns="0" rtlCol="0">
                  <a:spAutoFit/>
                </a:bodyPr>
                <a:lstStyle/>
                <a:p>
                  <a:pPr algn="l"/>
                  <a:r>
                    <a:rPr lang="hr-HR" sz="1200"/>
                    <a:t>Synchronization </a:t>
                  </a:r>
                </a:p>
                <a:p>
                  <a:pPr algn="l"/>
                  <a:r>
                    <a:rPr lang="hr-HR" sz="1200"/>
                    <a:t>Direction</a:t>
                  </a:r>
                </a:p>
              </p:txBody>
            </p:sp>
            <p:pic>
              <p:nvPicPr>
                <p:cNvPr id="136" name="Graphic 135" descr="Syncing cloud">
                  <a:extLst>
                    <a:ext uri="{FF2B5EF4-FFF2-40B4-BE49-F238E27FC236}">
                      <a16:creationId xmlns:a16="http://schemas.microsoft.com/office/drawing/2014/main" id="{5B24A0A3-28EA-4384-A472-2384735B7E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8758" y="2641523"/>
                  <a:ext cx="322462" cy="322462"/>
                </a:xfrm>
                <a:prstGeom prst="rect">
                  <a:avLst/>
                </a:prstGeom>
              </p:spPr>
            </p:pic>
            <p:pic>
              <p:nvPicPr>
                <p:cNvPr id="138" name="Graphic 137" descr="Syncing cloud">
                  <a:extLst>
                    <a:ext uri="{FF2B5EF4-FFF2-40B4-BE49-F238E27FC236}">
                      <a16:creationId xmlns:a16="http://schemas.microsoft.com/office/drawing/2014/main" id="{7FAF2356-EDB1-45CF-8A58-BC3218C40C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2609" y="3490463"/>
                  <a:ext cx="322462" cy="322462"/>
                </a:xfrm>
                <a:prstGeom prst="rect">
                  <a:avLst/>
                </a:prstGeom>
              </p:spPr>
            </p:pic>
            <p:pic>
              <p:nvPicPr>
                <p:cNvPr id="140" name="Graphic 139" descr="Syncing cloud">
                  <a:extLst>
                    <a:ext uri="{FF2B5EF4-FFF2-40B4-BE49-F238E27FC236}">
                      <a16:creationId xmlns:a16="http://schemas.microsoft.com/office/drawing/2014/main" id="{A9C9242E-9ECB-4083-9456-2A9E635E42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2609" y="4085432"/>
                  <a:ext cx="322462" cy="322462"/>
                </a:xfrm>
                <a:prstGeom prst="rect">
                  <a:avLst/>
                </a:prstGeom>
              </p:spPr>
            </p:pic>
            <p:pic>
              <p:nvPicPr>
                <p:cNvPr id="142" name="Graphic 141" descr="Syncing cloud">
                  <a:extLst>
                    <a:ext uri="{FF2B5EF4-FFF2-40B4-BE49-F238E27FC236}">
                      <a16:creationId xmlns:a16="http://schemas.microsoft.com/office/drawing/2014/main" id="{A4DDDDA8-6EA9-4F4C-8FC2-9A5E31EE35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2609" y="4957387"/>
                  <a:ext cx="322462" cy="322462"/>
                </a:xfrm>
                <a:prstGeom prst="rect">
                  <a:avLst/>
                </a:prstGeom>
              </p:spPr>
            </p:pic>
          </p:grpSp>
          <p:sp>
            <p:nvSpPr>
              <p:cNvPr id="162" name="Rectangle 161" descr="Irritant">
                <a:extLst>
                  <a:ext uri="{FF2B5EF4-FFF2-40B4-BE49-F238E27FC236}">
                    <a16:creationId xmlns:a16="http://schemas.microsoft.com/office/drawing/2014/main" id="{831F616F-8488-4F84-B90A-080441CE94F5}"/>
                  </a:ext>
                </a:extLst>
              </p:cNvPr>
              <p:cNvSpPr/>
              <p:nvPr/>
            </p:nvSpPr>
            <p:spPr>
              <a:xfrm>
                <a:off x="8209380" y="3139001"/>
                <a:ext cx="281218" cy="28121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DK" sz="1200"/>
              </a:p>
            </p:txBody>
          </p:sp>
        </p:grpSp>
        <p:sp>
          <p:nvSpPr>
            <p:cNvPr id="168" name="Rectangle 167" descr="Irritant">
              <a:extLst>
                <a:ext uri="{FF2B5EF4-FFF2-40B4-BE49-F238E27FC236}">
                  <a16:creationId xmlns:a16="http://schemas.microsoft.com/office/drawing/2014/main" id="{C2093C74-534E-409F-AE4B-C25375AB33FD}"/>
                </a:ext>
              </a:extLst>
            </p:cNvPr>
            <p:cNvSpPr/>
            <p:nvPr/>
          </p:nvSpPr>
          <p:spPr>
            <a:xfrm>
              <a:off x="6973816" y="6419932"/>
              <a:ext cx="281218" cy="28121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DK" sz="1200"/>
            </a:p>
          </p:txBody>
        </p:sp>
        <p:sp>
          <p:nvSpPr>
            <p:cNvPr id="170" name="TextBox 169">
              <a:extLst>
                <a:ext uri="{FF2B5EF4-FFF2-40B4-BE49-F238E27FC236}">
                  <a16:creationId xmlns:a16="http://schemas.microsoft.com/office/drawing/2014/main" id="{5A1B2FA0-C2DB-4F07-BF92-693B5A248B8D}"/>
                </a:ext>
              </a:extLst>
            </p:cNvPr>
            <p:cNvSpPr txBox="1"/>
            <p:nvPr/>
          </p:nvSpPr>
          <p:spPr>
            <a:xfrm>
              <a:off x="7455770" y="6452819"/>
              <a:ext cx="1019190" cy="184666"/>
            </a:xfrm>
            <a:prstGeom prst="rect">
              <a:avLst/>
            </a:prstGeom>
            <a:noFill/>
          </p:spPr>
          <p:txBody>
            <a:bodyPr wrap="none" lIns="0" tIns="0" rIns="0" bIns="0" rtlCol="0">
              <a:spAutoFit/>
            </a:bodyPr>
            <a:lstStyle/>
            <a:p>
              <a:pPr algn="l"/>
              <a:r>
                <a:rPr lang="hr-HR" sz="1200"/>
                <a:t>Synch Conflicts</a:t>
              </a:r>
            </a:p>
          </p:txBody>
        </p:sp>
      </p:grpSp>
      <p:grpSp>
        <p:nvGrpSpPr>
          <p:cNvPr id="176" name="Group 175">
            <a:extLst>
              <a:ext uri="{FF2B5EF4-FFF2-40B4-BE49-F238E27FC236}">
                <a16:creationId xmlns:a16="http://schemas.microsoft.com/office/drawing/2014/main" id="{329F09E2-E222-43AC-B616-34F87D97FEB5}"/>
              </a:ext>
            </a:extLst>
          </p:cNvPr>
          <p:cNvGrpSpPr/>
          <p:nvPr/>
        </p:nvGrpSpPr>
        <p:grpSpPr>
          <a:xfrm>
            <a:off x="8619422" y="469127"/>
            <a:ext cx="2733305" cy="5412561"/>
            <a:chOff x="8619422" y="1197563"/>
            <a:chExt cx="2733305" cy="4684125"/>
          </a:xfrm>
        </p:grpSpPr>
        <p:grpSp>
          <p:nvGrpSpPr>
            <p:cNvPr id="144" name="Group 143">
              <a:extLst>
                <a:ext uri="{FF2B5EF4-FFF2-40B4-BE49-F238E27FC236}">
                  <a16:creationId xmlns:a16="http://schemas.microsoft.com/office/drawing/2014/main" id="{1E552127-F3ED-4F16-AE32-E3976F53FC4D}"/>
                </a:ext>
              </a:extLst>
            </p:cNvPr>
            <p:cNvGrpSpPr/>
            <p:nvPr/>
          </p:nvGrpSpPr>
          <p:grpSpPr>
            <a:xfrm>
              <a:off x="8619422" y="1197563"/>
              <a:ext cx="2733305" cy="4684125"/>
              <a:chOff x="8619422" y="1414464"/>
              <a:chExt cx="2733305" cy="4467224"/>
            </a:xfrm>
          </p:grpSpPr>
          <p:sp>
            <p:nvSpPr>
              <p:cNvPr id="6" name="Rectangle 5">
                <a:extLst>
                  <a:ext uri="{FF2B5EF4-FFF2-40B4-BE49-F238E27FC236}">
                    <a16:creationId xmlns:a16="http://schemas.microsoft.com/office/drawing/2014/main" id="{80BBA09C-28BE-4889-A206-E5FF923C1BEC}"/>
                  </a:ext>
                </a:extLst>
              </p:cNvPr>
              <p:cNvSpPr/>
              <p:nvPr/>
            </p:nvSpPr>
            <p:spPr bwMode="auto">
              <a:xfrm>
                <a:off x="8619422" y="1414464"/>
                <a:ext cx="2733305" cy="4467224"/>
              </a:xfrm>
              <a:prstGeom prst="rect">
                <a:avLst/>
              </a:prstGeom>
              <a:noFill/>
              <a:ln>
                <a:solidFill>
                  <a:srgbClr val="8661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hr-HR" sz="120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7555F96A-63E1-496B-A53F-0A86B1B9EE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56362" y="1508758"/>
                <a:ext cx="391562" cy="313116"/>
              </a:xfrm>
              <a:prstGeom prst="rect">
                <a:avLst/>
              </a:prstGeom>
            </p:spPr>
          </p:pic>
          <p:sp>
            <p:nvSpPr>
              <p:cNvPr id="13" name="TextBox 12">
                <a:extLst>
                  <a:ext uri="{FF2B5EF4-FFF2-40B4-BE49-F238E27FC236}">
                    <a16:creationId xmlns:a16="http://schemas.microsoft.com/office/drawing/2014/main" id="{036C82CB-57DF-42A0-9CC8-2EB0A043BE82}"/>
                  </a:ext>
                </a:extLst>
              </p:cNvPr>
              <p:cNvSpPr txBox="1"/>
              <p:nvPr/>
            </p:nvSpPr>
            <p:spPr>
              <a:xfrm>
                <a:off x="9219635" y="1533306"/>
                <a:ext cx="1612173" cy="176115"/>
              </a:xfrm>
              <a:prstGeom prst="rect">
                <a:avLst/>
              </a:prstGeom>
              <a:noFill/>
            </p:spPr>
            <p:txBody>
              <a:bodyPr wrap="none" lIns="0" tIns="0" rIns="0" bIns="0" rtlCol="0">
                <a:spAutoFit/>
              </a:bodyPr>
              <a:lstStyle/>
              <a:p>
                <a:pPr algn="l"/>
                <a:r>
                  <a:rPr lang="hr-HR" sz="1200" b="1" dirty="0">
                    <a:solidFill>
                      <a:srgbClr val="7030A0"/>
                    </a:solidFill>
                  </a:rPr>
                  <a:t>Dataverse (based app)</a:t>
                </a:r>
              </a:p>
            </p:txBody>
          </p:sp>
        </p:grpSp>
        <p:sp>
          <p:nvSpPr>
            <p:cNvPr id="174" name="Rectangle 173">
              <a:extLst>
                <a:ext uri="{FF2B5EF4-FFF2-40B4-BE49-F238E27FC236}">
                  <a16:creationId xmlns:a16="http://schemas.microsoft.com/office/drawing/2014/main" id="{B3E557D0-1D09-4882-8105-923614FE4F3D}"/>
                </a:ext>
              </a:extLst>
            </p:cNvPr>
            <p:cNvSpPr/>
            <p:nvPr/>
          </p:nvSpPr>
          <p:spPr bwMode="auto">
            <a:xfrm>
              <a:off x="8713661" y="1741247"/>
              <a:ext cx="2561793" cy="4038218"/>
            </a:xfrm>
            <a:prstGeom prst="rect">
              <a:avLst/>
            </a:prstGeom>
            <a:no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hr-HR" sz="1200" b="1">
                  <a:solidFill>
                    <a:srgbClr val="7030A0"/>
                  </a:solidFill>
                  <a:ea typeface="Segoe UI" pitchFamily="34" charset="0"/>
                  <a:cs typeface="Segoe UI" pitchFamily="34" charset="0"/>
                </a:rPr>
                <a:t>Business Unit:</a:t>
              </a:r>
              <a:r>
                <a:rPr lang="hr-HR" sz="1200">
                  <a:solidFill>
                    <a:srgbClr val="7030A0"/>
                  </a:solidFill>
                  <a:ea typeface="Segoe UI" pitchFamily="34" charset="0"/>
                  <a:cs typeface="Segoe UI" pitchFamily="34" charset="0"/>
                </a:rPr>
                <a:t> BCI - CRONUS</a:t>
              </a:r>
            </a:p>
          </p:txBody>
        </p:sp>
      </p:grpSp>
    </p:spTree>
    <p:extLst>
      <p:ext uri="{BB962C8B-B14F-4D97-AF65-F5344CB8AC3E}">
        <p14:creationId xmlns:p14="http://schemas.microsoft.com/office/powerpoint/2010/main" val="3899788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9544D8F8-4171-48D9-BB7A-7D0557702886}"/>
              </a:ext>
            </a:extLst>
          </p:cNvPr>
          <p:cNvSpPr/>
          <p:nvPr/>
        </p:nvSpPr>
        <p:spPr bwMode="auto">
          <a:xfrm>
            <a:off x="444396" y="1103766"/>
            <a:ext cx="11531685" cy="1421436"/>
          </a:xfrm>
          <a:prstGeom prst="rightArrow">
            <a:avLst/>
          </a:prstGeom>
          <a:gradFill flip="none" rotWithShape="1">
            <a:gsLst>
              <a:gs pos="0">
                <a:schemeClr val="accent1"/>
              </a:gs>
              <a:gs pos="57000">
                <a:schemeClr val="accent2"/>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plug" title="Icon of a power plug showing an A to B connection">
            <a:extLst>
              <a:ext uri="{FF2B5EF4-FFF2-40B4-BE49-F238E27FC236}">
                <a16:creationId xmlns:a16="http://schemas.microsoft.com/office/drawing/2014/main" id="{A7DD2B13-C0F8-4A00-8DAA-8532055A33F1}"/>
              </a:ext>
            </a:extLst>
          </p:cNvPr>
          <p:cNvSpPr>
            <a:spLocks noChangeAspect="1" noEditPoints="1"/>
          </p:cNvSpPr>
          <p:nvPr/>
        </p:nvSpPr>
        <p:spPr bwMode="auto">
          <a:xfrm>
            <a:off x="636982" y="1683306"/>
            <a:ext cx="385816" cy="36570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 name="arrow_11" title="Icon of a circle made of two curved arrows">
            <a:extLst>
              <a:ext uri="{FF2B5EF4-FFF2-40B4-BE49-F238E27FC236}">
                <a16:creationId xmlns:a16="http://schemas.microsoft.com/office/drawing/2014/main" id="{3851F0A3-A7B3-42A5-A33B-1124B56E6A47}"/>
              </a:ext>
            </a:extLst>
          </p:cNvPr>
          <p:cNvSpPr>
            <a:spLocks noChangeAspect="1" noEditPoints="1"/>
          </p:cNvSpPr>
          <p:nvPr/>
        </p:nvSpPr>
        <p:spPr bwMode="auto">
          <a:xfrm>
            <a:off x="1852000" y="1683306"/>
            <a:ext cx="350079" cy="3657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38100"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TextBox 14">
            <a:extLst>
              <a:ext uri="{FF2B5EF4-FFF2-40B4-BE49-F238E27FC236}">
                <a16:creationId xmlns:a16="http://schemas.microsoft.com/office/drawing/2014/main" id="{84C3390B-E5F0-4EF5-8048-DE44906A584B}"/>
              </a:ext>
            </a:extLst>
          </p:cNvPr>
          <p:cNvSpPr txBox="1"/>
          <p:nvPr/>
        </p:nvSpPr>
        <p:spPr>
          <a:xfrm>
            <a:off x="409326" y="2560436"/>
            <a:ext cx="835100" cy="2154436"/>
          </a:xfrm>
          <a:prstGeom prst="rect">
            <a:avLst/>
          </a:prstGeom>
          <a:noFill/>
        </p:spPr>
        <p:txBody>
          <a:bodyPr wrap="none" lIns="0" tIns="0" rIns="0" bIns="0" rtlCol="0" anchor="t">
            <a:spAutoFit/>
          </a:bodyPr>
          <a:lstStyle/>
          <a:p>
            <a:r>
              <a:rPr lang="en-US" sz="1600"/>
              <a:t>Connect</a:t>
            </a:r>
            <a:endParaRPr lang="en-US">
              <a:cs typeface="Segoe UI"/>
            </a:endParaRPr>
          </a:p>
          <a:p>
            <a:pPr algn="ctr"/>
            <a:endParaRPr lang="en-US" sz="1600">
              <a:cs typeface="Segoe UI"/>
            </a:endParaRPr>
          </a:p>
          <a:p>
            <a:r>
              <a:rPr lang="en-US" sz="1200">
                <a:cs typeface="Segoe UI"/>
              </a:rPr>
              <a:t>View related</a:t>
            </a:r>
          </a:p>
          <a:p>
            <a:r>
              <a:rPr lang="en-US" sz="1200">
                <a:cs typeface="Segoe UI"/>
              </a:rPr>
              <a:t>records</a:t>
            </a:r>
          </a:p>
          <a:p>
            <a:r>
              <a:rPr lang="en-US" sz="1200">
                <a:cs typeface="Segoe UI"/>
              </a:rPr>
              <a:t>across D365</a:t>
            </a:r>
          </a:p>
          <a:p>
            <a:r>
              <a:rPr lang="en-US" sz="1200">
                <a:cs typeface="Segoe UI"/>
              </a:rPr>
              <a:t>Products</a:t>
            </a:r>
            <a:endParaRPr lang="hr-HR" sz="1200">
              <a:cs typeface="Segoe UI"/>
            </a:endParaRPr>
          </a:p>
          <a:p>
            <a:endParaRPr lang="hr-HR" sz="1200">
              <a:cs typeface="Segoe UI"/>
            </a:endParaRPr>
          </a:p>
          <a:p>
            <a:r>
              <a:rPr lang="en-US" sz="1200">
                <a:cs typeface="Segoe UI"/>
              </a:rPr>
              <a:t>Configure </a:t>
            </a:r>
          </a:p>
          <a:p>
            <a:r>
              <a:rPr lang="en-US" sz="1200">
                <a:cs typeface="Segoe UI"/>
              </a:rPr>
              <a:t>D365 Sales </a:t>
            </a:r>
          </a:p>
          <a:p>
            <a:r>
              <a:rPr lang="en-US" sz="1200">
                <a:cs typeface="Segoe UI"/>
              </a:rPr>
              <a:t>integration </a:t>
            </a:r>
          </a:p>
          <a:p>
            <a:r>
              <a:rPr lang="en-US" sz="1200">
                <a:cs typeface="Segoe UI"/>
              </a:rPr>
              <a:t>options</a:t>
            </a:r>
          </a:p>
        </p:txBody>
      </p:sp>
      <p:sp>
        <p:nvSpPr>
          <p:cNvPr id="16" name="TextBox 15">
            <a:extLst>
              <a:ext uri="{FF2B5EF4-FFF2-40B4-BE49-F238E27FC236}">
                <a16:creationId xmlns:a16="http://schemas.microsoft.com/office/drawing/2014/main" id="{50064261-1AB2-4329-8BEE-6A2594A2214D}"/>
              </a:ext>
            </a:extLst>
          </p:cNvPr>
          <p:cNvSpPr txBox="1"/>
          <p:nvPr/>
        </p:nvSpPr>
        <p:spPr>
          <a:xfrm>
            <a:off x="1482200" y="2579124"/>
            <a:ext cx="1169613" cy="2954655"/>
          </a:xfrm>
          <a:prstGeom prst="rect">
            <a:avLst/>
          </a:prstGeom>
          <a:noFill/>
        </p:spPr>
        <p:txBody>
          <a:bodyPr wrap="square" lIns="0" tIns="0" rIns="0" bIns="0" rtlCol="0" anchor="t">
            <a:spAutoFit/>
          </a:bodyPr>
          <a:lstStyle/>
          <a:p>
            <a:r>
              <a:rPr lang="en-US" sz="1600" dirty="0"/>
              <a:t>Avoid duplicate </a:t>
            </a:r>
            <a:endParaRPr lang="en-US" sz="1600" dirty="0">
              <a:cs typeface="Segoe UI"/>
            </a:endParaRPr>
          </a:p>
          <a:p>
            <a:r>
              <a:rPr lang="en-US" sz="1600" dirty="0"/>
              <a:t>data entry</a:t>
            </a:r>
            <a:endParaRPr lang="en-US" sz="1600" dirty="0">
              <a:cs typeface="Segoe UI"/>
            </a:endParaRPr>
          </a:p>
          <a:p>
            <a:endParaRPr lang="en-US" sz="1200" dirty="0">
              <a:cs typeface="Segoe UI"/>
            </a:endParaRPr>
          </a:p>
          <a:p>
            <a:r>
              <a:rPr lang="en-US" sz="1200" dirty="0">
                <a:cs typeface="Segoe UI"/>
              </a:rPr>
              <a:t>Customers</a:t>
            </a:r>
          </a:p>
          <a:p>
            <a:r>
              <a:rPr lang="en-US" sz="1200" dirty="0">
                <a:cs typeface="Segoe UI"/>
              </a:rPr>
              <a:t>Vendors</a:t>
            </a:r>
          </a:p>
          <a:p>
            <a:r>
              <a:rPr lang="en-US" sz="1200" dirty="0">
                <a:cs typeface="Segoe UI"/>
              </a:rPr>
              <a:t>Contacts</a:t>
            </a:r>
          </a:p>
          <a:p>
            <a:r>
              <a:rPr lang="en-US" sz="1200" dirty="0">
                <a:cs typeface="Segoe UI"/>
              </a:rPr>
              <a:t>Currencies</a:t>
            </a:r>
          </a:p>
          <a:p>
            <a:endParaRPr lang="en-US" sz="1200" dirty="0">
              <a:solidFill>
                <a:srgbClr val="008575"/>
              </a:solidFill>
            </a:endParaRPr>
          </a:p>
          <a:p>
            <a:r>
              <a:rPr lang="en-US" sz="1200" dirty="0"/>
              <a:t>Items</a:t>
            </a:r>
            <a:endParaRPr lang="en-US" sz="1200" dirty="0">
              <a:cs typeface="Segoe UI"/>
            </a:endParaRPr>
          </a:p>
          <a:p>
            <a:r>
              <a:rPr lang="en-US" sz="1200" dirty="0"/>
              <a:t>Item UOM</a:t>
            </a:r>
            <a:endParaRPr lang="en-US" sz="1200" dirty="0">
              <a:cs typeface="Segoe UI"/>
            </a:endParaRPr>
          </a:p>
          <a:p>
            <a:r>
              <a:rPr lang="en-US" sz="1200" dirty="0"/>
              <a:t>Resources</a:t>
            </a:r>
            <a:endParaRPr lang="en-US" sz="1200" dirty="0">
              <a:cs typeface="Segoe UI"/>
            </a:endParaRPr>
          </a:p>
          <a:p>
            <a:r>
              <a:rPr lang="en-US" sz="1200" dirty="0"/>
              <a:t>Resource UOM</a:t>
            </a:r>
            <a:endParaRPr lang="en-US" sz="1200" dirty="0">
              <a:cs typeface="Segoe UI"/>
            </a:endParaRPr>
          </a:p>
          <a:p>
            <a:r>
              <a:rPr lang="en-US" sz="1200" dirty="0"/>
              <a:t>Price List</a:t>
            </a:r>
            <a:endParaRPr lang="en-US" sz="1200" dirty="0">
              <a:cs typeface="Segoe UI"/>
            </a:endParaRPr>
          </a:p>
          <a:p>
            <a:r>
              <a:rPr lang="en-US" sz="1200" dirty="0"/>
              <a:t>Opportunities</a:t>
            </a:r>
            <a:endParaRPr lang="en-US" sz="1200" dirty="0">
              <a:cs typeface="Segoe UI"/>
            </a:endParaRPr>
          </a:p>
        </p:txBody>
      </p:sp>
      <p:sp>
        <p:nvSpPr>
          <p:cNvPr id="2" name="Title 1">
            <a:extLst>
              <a:ext uri="{FF2B5EF4-FFF2-40B4-BE49-F238E27FC236}">
                <a16:creationId xmlns:a16="http://schemas.microsoft.com/office/drawing/2014/main" id="{847629CF-EB17-4DFF-B8D6-9A1373F93166}"/>
              </a:ext>
            </a:extLst>
          </p:cNvPr>
          <p:cNvSpPr>
            <a:spLocks noGrp="1"/>
          </p:cNvSpPr>
          <p:nvPr>
            <p:ph type="title"/>
          </p:nvPr>
        </p:nvSpPr>
        <p:spPr>
          <a:xfrm>
            <a:off x="588263" y="457200"/>
            <a:ext cx="11018520" cy="553998"/>
          </a:xfrm>
        </p:spPr>
        <p:txBody>
          <a:bodyPr/>
          <a:lstStyle/>
          <a:p>
            <a:r>
              <a:rPr lang="en-US" dirty="0"/>
              <a:t>Dynamics 365 Sales data synchronization overview</a:t>
            </a:r>
          </a:p>
        </p:txBody>
      </p:sp>
      <p:grpSp>
        <p:nvGrpSpPr>
          <p:cNvPr id="30" name="Group 29">
            <a:extLst>
              <a:ext uri="{FF2B5EF4-FFF2-40B4-BE49-F238E27FC236}">
                <a16:creationId xmlns:a16="http://schemas.microsoft.com/office/drawing/2014/main" id="{FDAF1CB1-8FCC-439D-A7C0-B1F687391FBA}"/>
              </a:ext>
            </a:extLst>
          </p:cNvPr>
          <p:cNvGrpSpPr/>
          <p:nvPr/>
        </p:nvGrpSpPr>
        <p:grpSpPr>
          <a:xfrm>
            <a:off x="5450412" y="3580931"/>
            <a:ext cx="1421435" cy="3101266"/>
            <a:chOff x="5450319" y="3580952"/>
            <a:chExt cx="1421637" cy="3655830"/>
          </a:xfrm>
        </p:grpSpPr>
        <p:sp>
          <p:nvSpPr>
            <p:cNvPr id="23" name="Arrow: Right 22">
              <a:extLst>
                <a:ext uri="{FF2B5EF4-FFF2-40B4-BE49-F238E27FC236}">
                  <a16:creationId xmlns:a16="http://schemas.microsoft.com/office/drawing/2014/main" id="{0FCAD9AC-DD00-4E83-B4FF-B4740C18C064}"/>
                </a:ext>
              </a:extLst>
            </p:cNvPr>
            <p:cNvSpPr/>
            <p:nvPr/>
          </p:nvSpPr>
          <p:spPr bwMode="auto">
            <a:xfrm rot="5400000" flipV="1">
              <a:off x="5062448" y="3968823"/>
              <a:ext cx="2197379" cy="1421637"/>
            </a:xfrm>
            <a:prstGeom prst="rightArrow">
              <a:avLst>
                <a:gd name="adj1" fmla="val 51085"/>
                <a:gd name="adj2" fmla="val 50066"/>
              </a:avLst>
            </a:prstGeom>
            <a:gradFill>
              <a:gsLst>
                <a:gs pos="0">
                  <a:schemeClr val="accent1"/>
                </a:gs>
                <a:gs pos="47000">
                  <a:schemeClr val="accent2"/>
                </a:gs>
              </a:gsLst>
              <a:lin ang="10800000" scaled="1"/>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7CC8B571-075B-4FE1-9EA2-DE72377EAB93}"/>
                </a:ext>
              </a:extLst>
            </p:cNvPr>
            <p:cNvGrpSpPr/>
            <p:nvPr/>
          </p:nvGrpSpPr>
          <p:grpSpPr>
            <a:xfrm>
              <a:off x="5620048" y="4962150"/>
              <a:ext cx="1026902" cy="2274632"/>
              <a:chOff x="4262349" y="5376094"/>
              <a:chExt cx="1026902" cy="2274632"/>
            </a:xfrm>
          </p:grpSpPr>
          <p:sp>
            <p:nvSpPr>
              <p:cNvPr id="7" name="magnify" title="Icon of a magnifying glass">
                <a:extLst>
                  <a:ext uri="{FF2B5EF4-FFF2-40B4-BE49-F238E27FC236}">
                    <a16:creationId xmlns:a16="http://schemas.microsoft.com/office/drawing/2014/main" id="{81351597-DF22-4AD0-AAEB-70D12B209C20}"/>
                  </a:ext>
                </a:extLst>
              </p:cNvPr>
              <p:cNvSpPr>
                <a:spLocks noChangeAspect="1" noEditPoints="1"/>
              </p:cNvSpPr>
              <p:nvPr/>
            </p:nvSpPr>
            <p:spPr bwMode="auto">
              <a:xfrm flipH="1">
                <a:off x="4614504" y="537609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17" name="TextBox 16">
                <a:extLst>
                  <a:ext uri="{FF2B5EF4-FFF2-40B4-BE49-F238E27FC236}">
                    <a16:creationId xmlns:a16="http://schemas.microsoft.com/office/drawing/2014/main" id="{7B63806E-A3E5-431B-A100-F8189EABA0D0}"/>
                  </a:ext>
                </a:extLst>
              </p:cNvPr>
              <p:cNvSpPr txBox="1"/>
              <p:nvPr/>
            </p:nvSpPr>
            <p:spPr>
              <a:xfrm>
                <a:off x="4262349" y="6272037"/>
                <a:ext cx="1026902" cy="1378689"/>
              </a:xfrm>
              <a:prstGeom prst="rect">
                <a:avLst/>
              </a:prstGeom>
              <a:noFill/>
            </p:spPr>
            <p:txBody>
              <a:bodyPr wrap="none" lIns="0" tIns="0" rIns="0" bIns="0" rtlCol="0">
                <a:spAutoFit/>
              </a:bodyPr>
              <a:lstStyle/>
              <a:p>
                <a:r>
                  <a:rPr lang="en-US" sz="1600"/>
                  <a:t>View Item </a:t>
                </a:r>
              </a:p>
              <a:p>
                <a:r>
                  <a:rPr lang="en-US" sz="1600"/>
                  <a:t>Availability </a:t>
                </a:r>
              </a:p>
              <a:p>
                <a:pPr algn="ctr"/>
                <a:endParaRPr lang="en-US" sz="2000"/>
              </a:p>
              <a:p>
                <a:r>
                  <a:rPr lang="en-US" sz="1200"/>
                  <a:t>Based on </a:t>
                </a:r>
              </a:p>
              <a:p>
                <a:r>
                  <a:rPr lang="en-US" sz="1200"/>
                  <a:t>inventory in BC</a:t>
                </a:r>
              </a:p>
            </p:txBody>
          </p:sp>
        </p:grpSp>
      </p:grpSp>
      <p:grpSp>
        <p:nvGrpSpPr>
          <p:cNvPr id="25" name="Group 24">
            <a:extLst>
              <a:ext uri="{FF2B5EF4-FFF2-40B4-BE49-F238E27FC236}">
                <a16:creationId xmlns:a16="http://schemas.microsoft.com/office/drawing/2014/main" id="{760F63E9-EDB2-40F3-A475-DB6FD4EB5F1C}"/>
              </a:ext>
            </a:extLst>
          </p:cNvPr>
          <p:cNvGrpSpPr/>
          <p:nvPr/>
        </p:nvGrpSpPr>
        <p:grpSpPr>
          <a:xfrm>
            <a:off x="9460691" y="1672047"/>
            <a:ext cx="1411027" cy="2625454"/>
            <a:chOff x="9461161" y="3085821"/>
            <a:chExt cx="1411226" cy="2625828"/>
          </a:xfrm>
        </p:grpSpPr>
        <p:sp>
          <p:nvSpPr>
            <p:cNvPr id="12" name="PaymentCard_E8C7" title="Icon of a credit card">
              <a:extLst>
                <a:ext uri="{FF2B5EF4-FFF2-40B4-BE49-F238E27FC236}">
                  <a16:creationId xmlns:a16="http://schemas.microsoft.com/office/drawing/2014/main" id="{ED0141F9-0120-46B7-966F-B3496AAE0AA8}"/>
                </a:ext>
              </a:extLst>
            </p:cNvPr>
            <p:cNvSpPr>
              <a:spLocks noChangeAspect="1" noEditPoints="1"/>
            </p:cNvSpPr>
            <p:nvPr/>
          </p:nvSpPr>
          <p:spPr bwMode="auto">
            <a:xfrm>
              <a:off x="10141078" y="3085821"/>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1" name="TextBox 20">
              <a:extLst>
                <a:ext uri="{FF2B5EF4-FFF2-40B4-BE49-F238E27FC236}">
                  <a16:creationId xmlns:a16="http://schemas.microsoft.com/office/drawing/2014/main" id="{B9C83719-5450-4998-AFFB-7AB4E4FCDC7E}"/>
                </a:ext>
              </a:extLst>
            </p:cNvPr>
            <p:cNvSpPr txBox="1"/>
            <p:nvPr/>
          </p:nvSpPr>
          <p:spPr>
            <a:xfrm>
              <a:off x="9461161" y="3987854"/>
              <a:ext cx="1411226" cy="1723795"/>
            </a:xfrm>
            <a:prstGeom prst="rect">
              <a:avLst/>
            </a:prstGeom>
            <a:noFill/>
          </p:spPr>
          <p:txBody>
            <a:bodyPr wrap="none" lIns="0" tIns="0" rIns="0" bIns="0" rtlCol="0" anchor="t">
              <a:spAutoFit/>
            </a:bodyPr>
            <a:lstStyle/>
            <a:p>
              <a:r>
                <a:rPr lang="en-US" sz="1600"/>
                <a:t>Update Invoice </a:t>
              </a:r>
            </a:p>
            <a:p>
              <a:r>
                <a:rPr lang="en-US" sz="1600"/>
                <a:t>Status</a:t>
              </a:r>
            </a:p>
            <a:p>
              <a:pPr algn="ctr"/>
              <a:endParaRPr lang="en-US" sz="2000"/>
            </a:p>
            <a:p>
              <a:r>
                <a:rPr lang="en-US" sz="1200"/>
                <a:t>Billed, Partially Paid </a:t>
              </a:r>
              <a:endParaRPr lang="en-US" sz="1200">
                <a:cs typeface="Segoe UI"/>
              </a:endParaRPr>
            </a:p>
            <a:p>
              <a:r>
                <a:rPr lang="en-US" sz="1200"/>
                <a:t>and Completed </a:t>
              </a:r>
              <a:endParaRPr lang="en-US" sz="1200">
                <a:cs typeface="Segoe UI"/>
              </a:endParaRPr>
            </a:p>
            <a:p>
              <a:r>
                <a:rPr lang="en-US" sz="1200"/>
                <a:t>statuses reflect </a:t>
              </a:r>
              <a:endParaRPr lang="en-US" sz="1200">
                <a:cs typeface="Segoe UI"/>
              </a:endParaRPr>
            </a:p>
            <a:p>
              <a:r>
                <a:rPr lang="en-US" sz="1200"/>
                <a:t>payments processed</a:t>
              </a:r>
              <a:endParaRPr lang="en-US" sz="1200">
                <a:cs typeface="Segoe UI"/>
              </a:endParaRPr>
            </a:p>
            <a:p>
              <a:r>
                <a:rPr lang="en-US" sz="1200"/>
                <a:t>for Invoice in BC</a:t>
              </a:r>
            </a:p>
          </p:txBody>
        </p:sp>
      </p:grpSp>
      <p:grpSp>
        <p:nvGrpSpPr>
          <p:cNvPr id="20" name="Group 19">
            <a:extLst>
              <a:ext uri="{FF2B5EF4-FFF2-40B4-BE49-F238E27FC236}">
                <a16:creationId xmlns:a16="http://schemas.microsoft.com/office/drawing/2014/main" id="{400373F3-7C44-4059-B1BB-662744EDB46A}"/>
              </a:ext>
            </a:extLst>
          </p:cNvPr>
          <p:cNvGrpSpPr/>
          <p:nvPr/>
        </p:nvGrpSpPr>
        <p:grpSpPr>
          <a:xfrm>
            <a:off x="2717132" y="2165669"/>
            <a:ext cx="2227404" cy="3715559"/>
            <a:chOff x="2771616" y="2208599"/>
            <a:chExt cx="2272068" cy="3790065"/>
          </a:xfrm>
        </p:grpSpPr>
        <p:sp>
          <p:nvSpPr>
            <p:cNvPr id="37" name="Arrow: Bent 36">
              <a:extLst>
                <a:ext uri="{FF2B5EF4-FFF2-40B4-BE49-F238E27FC236}">
                  <a16:creationId xmlns:a16="http://schemas.microsoft.com/office/drawing/2014/main" id="{3FDE0A5F-3057-49BD-BB96-FDCC4B28DFC8}"/>
                </a:ext>
              </a:extLst>
            </p:cNvPr>
            <p:cNvSpPr/>
            <p:nvPr/>
          </p:nvSpPr>
          <p:spPr bwMode="auto">
            <a:xfrm flipV="1">
              <a:off x="2771616" y="2208599"/>
              <a:ext cx="2272068" cy="1822981"/>
            </a:xfrm>
            <a:prstGeom prst="bentArrow">
              <a:avLst>
                <a:gd name="adj1" fmla="val 40537"/>
                <a:gd name="adj2" fmla="val 39899"/>
                <a:gd name="adj3" fmla="val 40050"/>
                <a:gd name="adj4" fmla="val 43750"/>
              </a:avLst>
            </a:prstGeom>
            <a:gradFill>
              <a:gsLst>
                <a:gs pos="0">
                  <a:schemeClr val="accent1"/>
                </a:gs>
                <a:gs pos="47000">
                  <a:schemeClr val="accent2"/>
                </a:gs>
              </a:gsLst>
              <a:lin ang="10800000" scaled="1"/>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PageEdit_EFB8" title="Icon of a document with a pencil on top of it">
              <a:extLst>
                <a:ext uri="{FF2B5EF4-FFF2-40B4-BE49-F238E27FC236}">
                  <a16:creationId xmlns:a16="http://schemas.microsoft.com/office/drawing/2014/main" id="{53732A99-FA62-47E0-9CB9-DFF4EC5348A9}"/>
                </a:ext>
              </a:extLst>
            </p:cNvPr>
            <p:cNvSpPr>
              <a:spLocks noChangeAspect="1" noEditPoints="1"/>
            </p:cNvSpPr>
            <p:nvPr/>
          </p:nvSpPr>
          <p:spPr bwMode="auto">
            <a:xfrm>
              <a:off x="3441789" y="3134482"/>
              <a:ext cx="349873" cy="37304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39" name="TextBox 38">
              <a:extLst>
                <a:ext uri="{FF2B5EF4-FFF2-40B4-BE49-F238E27FC236}">
                  <a16:creationId xmlns:a16="http://schemas.microsoft.com/office/drawing/2014/main" id="{23870C79-246A-4A7B-8ACA-7F8769EE1B15}"/>
                </a:ext>
              </a:extLst>
            </p:cNvPr>
            <p:cNvSpPr txBox="1"/>
            <p:nvPr/>
          </p:nvSpPr>
          <p:spPr>
            <a:xfrm>
              <a:off x="2858148" y="4052184"/>
              <a:ext cx="1508962" cy="1946480"/>
            </a:xfrm>
            <a:prstGeom prst="rect">
              <a:avLst/>
            </a:prstGeom>
            <a:noFill/>
          </p:spPr>
          <p:txBody>
            <a:bodyPr wrap="square" lIns="0" tIns="0" rIns="0" bIns="0" rtlCol="0" anchor="t">
              <a:spAutoFit/>
            </a:bodyPr>
            <a:lstStyle/>
            <a:p>
              <a:r>
                <a:rPr lang="en-US" sz="1600"/>
                <a:t>Process </a:t>
              </a:r>
            </a:p>
            <a:p>
              <a:r>
                <a:rPr lang="en-US" sz="1600"/>
                <a:t>Sales Quote</a:t>
              </a:r>
              <a:endParaRPr lang="en-US" sz="1600">
                <a:cs typeface="Segoe UI"/>
              </a:endParaRPr>
            </a:p>
            <a:p>
              <a:pPr algn="ctr"/>
              <a:endParaRPr lang="en-US" sz="2000"/>
            </a:p>
            <a:p>
              <a:r>
                <a:rPr lang="en-US" sz="1200"/>
                <a:t>Activated quotes picked up by BC</a:t>
              </a:r>
              <a:endParaRPr lang="en-US" sz="1200">
                <a:cs typeface="Segoe UI"/>
              </a:endParaRPr>
            </a:p>
            <a:p>
              <a:endParaRPr lang="en-US" sz="1200"/>
            </a:p>
            <a:p>
              <a:r>
                <a:rPr lang="en-US" sz="1200"/>
                <a:t>For example, CPQ solution built in Business Central</a:t>
              </a:r>
              <a:endParaRPr lang="en-US" sz="1200">
                <a:cs typeface="Segoe UI"/>
              </a:endParaRPr>
            </a:p>
          </p:txBody>
        </p:sp>
      </p:grpSp>
      <p:grpSp>
        <p:nvGrpSpPr>
          <p:cNvPr id="29" name="Group 28">
            <a:extLst>
              <a:ext uri="{FF2B5EF4-FFF2-40B4-BE49-F238E27FC236}">
                <a16:creationId xmlns:a16="http://schemas.microsoft.com/office/drawing/2014/main" id="{3761301D-BBD8-46C3-A895-C794501B0616}"/>
              </a:ext>
            </a:extLst>
          </p:cNvPr>
          <p:cNvGrpSpPr/>
          <p:nvPr/>
        </p:nvGrpSpPr>
        <p:grpSpPr>
          <a:xfrm>
            <a:off x="6945539" y="1683306"/>
            <a:ext cx="2542667" cy="3828590"/>
            <a:chOff x="6945650" y="1683058"/>
            <a:chExt cx="2543024" cy="3829134"/>
          </a:xfrm>
        </p:grpSpPr>
        <p:sp>
          <p:nvSpPr>
            <p:cNvPr id="26" name="Arrow: Bent 25">
              <a:extLst>
                <a:ext uri="{FF2B5EF4-FFF2-40B4-BE49-F238E27FC236}">
                  <a16:creationId xmlns:a16="http://schemas.microsoft.com/office/drawing/2014/main" id="{908D6D8D-D8F5-4930-95E5-9E72C33C8E2C}"/>
                </a:ext>
              </a:extLst>
            </p:cNvPr>
            <p:cNvSpPr/>
            <p:nvPr/>
          </p:nvSpPr>
          <p:spPr bwMode="auto">
            <a:xfrm rot="16200000" flipV="1">
              <a:off x="7646028" y="1738306"/>
              <a:ext cx="1897893" cy="1787398"/>
            </a:xfrm>
            <a:prstGeom prst="bentArrow">
              <a:avLst>
                <a:gd name="adj1" fmla="val 38955"/>
                <a:gd name="adj2" fmla="val 39899"/>
                <a:gd name="adj3" fmla="val 40050"/>
                <a:gd name="adj4" fmla="val 43750"/>
              </a:avLst>
            </a:prstGeom>
            <a:gradFill>
              <a:gsLst>
                <a:gs pos="0">
                  <a:schemeClr val="accent1"/>
                </a:gs>
                <a:gs pos="47000">
                  <a:schemeClr val="accent2"/>
                </a:gs>
              </a:gsLst>
              <a:lin ang="10800000" scaled="1"/>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52549C16-20EF-4A90-8843-0895E5979C4A}"/>
                </a:ext>
              </a:extLst>
            </p:cNvPr>
            <p:cNvGrpSpPr/>
            <p:nvPr/>
          </p:nvGrpSpPr>
          <p:grpSpPr>
            <a:xfrm>
              <a:off x="6945650" y="3085821"/>
              <a:ext cx="1463048" cy="2426371"/>
              <a:chOff x="8152283" y="3085821"/>
              <a:chExt cx="1463048" cy="2426371"/>
            </a:xfrm>
          </p:grpSpPr>
          <p:sp>
            <p:nvSpPr>
              <p:cNvPr id="10" name="document_6" title="Icon of a document with a padlock in the lower right corner">
                <a:extLst>
                  <a:ext uri="{FF2B5EF4-FFF2-40B4-BE49-F238E27FC236}">
                    <a16:creationId xmlns:a16="http://schemas.microsoft.com/office/drawing/2014/main" id="{9D404C44-EB4A-4574-A47C-61F4C3427931}"/>
                  </a:ext>
                </a:extLst>
              </p:cNvPr>
              <p:cNvSpPr>
                <a:spLocks noChangeAspect="1" noEditPoints="1"/>
              </p:cNvSpPr>
              <p:nvPr/>
            </p:nvSpPr>
            <p:spPr bwMode="auto">
              <a:xfrm>
                <a:off x="8206249" y="3085821"/>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19" name="TextBox 18">
                <a:extLst>
                  <a:ext uri="{FF2B5EF4-FFF2-40B4-BE49-F238E27FC236}">
                    <a16:creationId xmlns:a16="http://schemas.microsoft.com/office/drawing/2014/main" id="{9CF4FF36-6F76-408A-8B5F-04E866EA96D4}"/>
                  </a:ext>
                </a:extLst>
              </p:cNvPr>
              <p:cNvSpPr txBox="1"/>
              <p:nvPr/>
            </p:nvSpPr>
            <p:spPr>
              <a:xfrm>
                <a:off x="8152283" y="3973090"/>
                <a:ext cx="1463048" cy="1539102"/>
              </a:xfrm>
              <a:prstGeom prst="rect">
                <a:avLst/>
              </a:prstGeom>
              <a:noFill/>
            </p:spPr>
            <p:txBody>
              <a:bodyPr wrap="square" lIns="0" tIns="0" rIns="0" bIns="0" rtlCol="0" anchor="t">
                <a:spAutoFit/>
              </a:bodyPr>
              <a:lstStyle/>
              <a:p>
                <a:r>
                  <a:rPr lang="en-US" sz="1600"/>
                  <a:t>Process </a:t>
                </a:r>
              </a:p>
              <a:p>
                <a:r>
                  <a:rPr lang="en-US" sz="1600"/>
                  <a:t>Invoices</a:t>
                </a:r>
              </a:p>
              <a:p>
                <a:pPr algn="ctr"/>
                <a:endParaRPr lang="en-US" sz="2000"/>
              </a:p>
              <a:p>
                <a:r>
                  <a:rPr lang="en-US" sz="1200"/>
                  <a:t>Taxes, receivables and </a:t>
                </a:r>
                <a:endParaRPr lang="en-US" sz="1200">
                  <a:cs typeface="Segoe UI"/>
                </a:endParaRPr>
              </a:p>
              <a:p>
                <a:r>
                  <a:rPr lang="en-US" sz="1200"/>
                  <a:t>accounting entries </a:t>
                </a:r>
                <a:endParaRPr lang="en-US" sz="1200">
                  <a:cs typeface="Segoe UI"/>
                </a:endParaRPr>
              </a:p>
              <a:p>
                <a:r>
                  <a:rPr lang="en-US" sz="1200"/>
                  <a:t>handled by BC</a:t>
                </a:r>
              </a:p>
            </p:txBody>
          </p:sp>
        </p:grpSp>
      </p:grpSp>
      <p:grpSp>
        <p:nvGrpSpPr>
          <p:cNvPr id="4" name="Group 3">
            <a:extLst>
              <a:ext uri="{FF2B5EF4-FFF2-40B4-BE49-F238E27FC236}">
                <a16:creationId xmlns:a16="http://schemas.microsoft.com/office/drawing/2014/main" id="{08820037-34F2-49CF-8CF1-3D9327065207}"/>
              </a:ext>
            </a:extLst>
          </p:cNvPr>
          <p:cNvGrpSpPr/>
          <p:nvPr/>
        </p:nvGrpSpPr>
        <p:grpSpPr>
          <a:xfrm>
            <a:off x="4212258" y="2159495"/>
            <a:ext cx="4196123" cy="4475158"/>
            <a:chOff x="4296722" y="2202300"/>
            <a:chExt cx="4280264" cy="4564896"/>
          </a:xfrm>
        </p:grpSpPr>
        <p:sp>
          <p:nvSpPr>
            <p:cNvPr id="22" name="Arrow: Bent 21">
              <a:extLst>
                <a:ext uri="{FF2B5EF4-FFF2-40B4-BE49-F238E27FC236}">
                  <a16:creationId xmlns:a16="http://schemas.microsoft.com/office/drawing/2014/main" id="{A2843B19-E4C6-4561-AE87-E8E30581200D}"/>
                </a:ext>
              </a:extLst>
            </p:cNvPr>
            <p:cNvSpPr/>
            <p:nvPr/>
          </p:nvSpPr>
          <p:spPr bwMode="auto">
            <a:xfrm flipV="1">
              <a:off x="4296722" y="2202300"/>
              <a:ext cx="4280264" cy="1822981"/>
            </a:xfrm>
            <a:prstGeom prst="bentArrow">
              <a:avLst>
                <a:gd name="adj1" fmla="val 40537"/>
                <a:gd name="adj2" fmla="val 39899"/>
                <a:gd name="adj3" fmla="val 40050"/>
                <a:gd name="adj4" fmla="val 43750"/>
              </a:avLst>
            </a:prstGeom>
            <a:gradFill>
              <a:gsLst>
                <a:gs pos="0">
                  <a:schemeClr val="accent1"/>
                </a:gs>
                <a:gs pos="47000">
                  <a:schemeClr val="accent2"/>
                </a:gs>
              </a:gsLst>
              <a:lin ang="10800000" scaled="1"/>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PageEdit_EFB8" title="Icon of a document with a pencil on top of it">
              <a:extLst>
                <a:ext uri="{FF2B5EF4-FFF2-40B4-BE49-F238E27FC236}">
                  <a16:creationId xmlns:a16="http://schemas.microsoft.com/office/drawing/2014/main" id="{FA29BAD5-FBA6-49CB-A47F-124CC6420371}"/>
                </a:ext>
              </a:extLst>
            </p:cNvPr>
            <p:cNvSpPr>
              <a:spLocks noChangeAspect="1" noEditPoints="1"/>
            </p:cNvSpPr>
            <p:nvPr/>
          </p:nvSpPr>
          <p:spPr bwMode="auto">
            <a:xfrm>
              <a:off x="4966895" y="3149540"/>
              <a:ext cx="349873" cy="37304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18" name="TextBox 17">
              <a:extLst>
                <a:ext uri="{FF2B5EF4-FFF2-40B4-BE49-F238E27FC236}">
                  <a16:creationId xmlns:a16="http://schemas.microsoft.com/office/drawing/2014/main" id="{FA621075-2E14-4AE8-BD9B-C77DFDCDAA11}"/>
                </a:ext>
              </a:extLst>
            </p:cNvPr>
            <p:cNvSpPr txBox="1"/>
            <p:nvPr/>
          </p:nvSpPr>
          <p:spPr>
            <a:xfrm>
              <a:off x="4383254" y="4067242"/>
              <a:ext cx="1508962" cy="2699954"/>
            </a:xfrm>
            <a:prstGeom prst="rect">
              <a:avLst/>
            </a:prstGeom>
            <a:noFill/>
          </p:spPr>
          <p:txBody>
            <a:bodyPr wrap="square" lIns="0" tIns="0" rIns="0" bIns="0" rtlCol="0">
              <a:spAutoFit/>
            </a:bodyPr>
            <a:lstStyle/>
            <a:p>
              <a:r>
                <a:rPr lang="en-US" sz="1600"/>
                <a:t>Process </a:t>
              </a:r>
            </a:p>
            <a:p>
              <a:r>
                <a:rPr lang="en-US" sz="1600"/>
                <a:t>Sales Orders </a:t>
              </a:r>
            </a:p>
            <a:p>
              <a:pPr algn="ctr"/>
              <a:endParaRPr lang="en-US" sz="2000"/>
            </a:p>
            <a:p>
              <a:r>
                <a:rPr lang="en-US" sz="1200"/>
                <a:t>Submitted orders picked up by BC</a:t>
              </a:r>
            </a:p>
            <a:p>
              <a:endParaRPr lang="en-US" sz="1200"/>
            </a:p>
            <a:p>
              <a:r>
                <a:rPr lang="en-US" sz="1200">
                  <a:solidFill>
                    <a:schemeClr val="accent1"/>
                  </a:solidFill>
                </a:rPr>
                <a:t>Released orders</a:t>
              </a:r>
            </a:p>
            <a:p>
              <a:r>
                <a:rPr lang="en-US" sz="1200">
                  <a:solidFill>
                    <a:schemeClr val="accent1"/>
                  </a:solidFill>
                </a:rPr>
                <a:t>can be sent to </a:t>
              </a:r>
            </a:p>
            <a:p>
              <a:r>
                <a:rPr lang="en-US" sz="1200">
                  <a:solidFill>
                    <a:schemeClr val="accent1"/>
                  </a:solidFill>
                </a:rPr>
                <a:t>D365 Sales*</a:t>
              </a:r>
            </a:p>
            <a:p>
              <a:endParaRPr lang="en-US" sz="1200"/>
            </a:p>
            <a:p>
              <a:r>
                <a:rPr lang="en-US" sz="1200"/>
                <a:t>For example, CPQ solution built for D365 Sales</a:t>
              </a:r>
            </a:p>
          </p:txBody>
        </p:sp>
        <p:sp>
          <p:nvSpPr>
            <p:cNvPr id="35" name="arrow_11" title="Icon of a circle made of two curved arrows">
              <a:extLst>
                <a:ext uri="{FF2B5EF4-FFF2-40B4-BE49-F238E27FC236}">
                  <a16:creationId xmlns:a16="http://schemas.microsoft.com/office/drawing/2014/main" id="{6FA8810E-8EB8-4F6B-8823-CBC5832B0C30}"/>
                </a:ext>
              </a:extLst>
            </p:cNvPr>
            <p:cNvSpPr>
              <a:spLocks noChangeAspect="1" noEditPoints="1"/>
            </p:cNvSpPr>
            <p:nvPr/>
          </p:nvSpPr>
          <p:spPr bwMode="auto">
            <a:xfrm>
              <a:off x="5251992" y="3474927"/>
              <a:ext cx="131404" cy="13727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8" name="TextBox 7">
            <a:extLst>
              <a:ext uri="{FF2B5EF4-FFF2-40B4-BE49-F238E27FC236}">
                <a16:creationId xmlns:a16="http://schemas.microsoft.com/office/drawing/2014/main" id="{D6A596E7-B2FA-488A-A1D4-B25AD7449D29}"/>
              </a:ext>
            </a:extLst>
          </p:cNvPr>
          <p:cNvSpPr txBox="1"/>
          <p:nvPr/>
        </p:nvSpPr>
        <p:spPr>
          <a:xfrm>
            <a:off x="7419976" y="6682197"/>
            <a:ext cx="4772024" cy="169277"/>
          </a:xfrm>
          <a:prstGeom prst="rect">
            <a:avLst/>
          </a:prstGeom>
          <a:noFill/>
        </p:spPr>
        <p:txBody>
          <a:bodyPr wrap="square" lIns="0" tIns="0" rIns="0" bIns="0" rtlCol="0">
            <a:spAutoFit/>
          </a:bodyPr>
          <a:lstStyle/>
          <a:p>
            <a:pPr algn="r"/>
            <a:r>
              <a:rPr lang="en-US" sz="1100">
                <a:solidFill>
                  <a:srgbClr val="008575"/>
                </a:solidFill>
              </a:rPr>
              <a:t>* Synch Sales Orders in both directions - Available from Release Wave 2 2022</a:t>
            </a:r>
          </a:p>
        </p:txBody>
      </p:sp>
    </p:spTree>
    <p:extLst>
      <p:ext uri="{BB962C8B-B14F-4D97-AF65-F5344CB8AC3E}">
        <p14:creationId xmlns:p14="http://schemas.microsoft.com/office/powerpoint/2010/main" val="843433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up)">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par>
                                <p:cTn id="40" presetID="1"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6" grpId="0" animBg="1"/>
      <p:bldP spid="15" grpId="0"/>
      <p:bldP spid="16" grpId="0"/>
    </p:bldLst>
  </p:timing>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4" ma:contentTypeDescription="Create a new document." ma:contentTypeScope="" ma:versionID="817507f350da7d4dcd4c99cebd6e8a5f">
  <xsd:schema xmlns:xsd="http://www.w3.org/2001/XMLSchema" xmlns:xs="http://www.w3.org/2001/XMLSchema" xmlns:p="http://schemas.microsoft.com/office/2006/metadata/properties" xmlns:ns2="f5accd2d-e9ed-4882-b8f6-ca7c1eeea95d" xmlns:ns3="53675443-ad4a-4290-9480-cf89861045ed" xmlns:ns4="230e9df3-be65-4c73-a93b-d1236ebd677e" targetNamespace="http://schemas.microsoft.com/office/2006/metadata/properties" ma:root="true" ma:fieldsID="3a6787f2dee1acf7ce1ddd51a107439d" ns2:_="" ns3:_="" ns4:_="">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53675443-ad4a-4290-9480-cf89861045ed"/>
    <ds:schemaRef ds:uri="f5accd2d-e9ed-4882-b8f6-ca7c1eeea9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E8A1D9E-92AE-421E-844F-1E5EEAC8AFD5}">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126</TotalTime>
  <Words>673</Words>
  <Application>Microsoft Office PowerPoint</Application>
  <PresentationFormat>Widescreen</PresentationFormat>
  <Paragraphs>116</Paragraphs>
  <Slides>2</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vt:i4>
      </vt:variant>
    </vt:vector>
  </HeadingPairs>
  <TitlesOfParts>
    <vt:vector size="10" baseType="lpstr">
      <vt:lpstr>Arial</vt:lpstr>
      <vt:lpstr>Calibri</vt:lpstr>
      <vt:lpstr>Consolas</vt:lpstr>
      <vt:lpstr>Segoe UI</vt:lpstr>
      <vt:lpstr>Segoe UI Semibold</vt:lpstr>
      <vt:lpstr>Wingdings</vt:lpstr>
      <vt:lpstr>Microsoft D365 template</vt:lpstr>
      <vt:lpstr>White Template</vt:lpstr>
      <vt:lpstr>PowerPoint Presentation</vt:lpstr>
      <vt:lpstr>Dynamics 365 Sales data synchronization overview</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John Swymer</cp:lastModifiedBy>
  <cp:revision>7</cp:revision>
  <dcterms:created xsi:type="dcterms:W3CDTF">2022-09-06T10:42:26Z</dcterms:created>
  <dcterms:modified xsi:type="dcterms:W3CDTF">2024-02-05T09:35:20Z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